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x="18288000" cy="10287000"/>
  <p:notesSz cx="6858000" cy="9144000"/>
  <p:embeddedFontLst>
    <p:embeddedFont>
      <p:font typeface="Open Sauce Bold" charset="1" panose="00000800000000000000"/>
      <p:regular r:id="rId34"/>
    </p:embeddedFont>
    <p:embeddedFont>
      <p:font typeface="Poppins" charset="1" panose="00000500000000000000"/>
      <p:regular r:id="rId35"/>
    </p:embeddedFont>
    <p:embeddedFont>
      <p:font typeface="Poppins Bold" charset="1" panose="00000800000000000000"/>
      <p:regular r:id="rId36"/>
    </p:embeddedFont>
    <p:embeddedFont>
      <p:font typeface="Canva Sans Bold" charset="1" panose="020B0803030501040103"/>
      <p:regular r:id="rId37"/>
    </p:embeddedFont>
    <p:embeddedFont>
      <p:font typeface="Open Sauce" charset="1" panose="0000050000000000000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9.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 Id="rId6" Target="../media/image22.png" Type="http://schemas.openxmlformats.org/officeDocument/2006/relationships/image"/><Relationship Id="rId7" Target="../media/image23.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4.png" Type="http://schemas.openxmlformats.org/officeDocument/2006/relationships/image"/><Relationship Id="rId5" Target="../media/image25.png" Type="http://schemas.openxmlformats.org/officeDocument/2006/relationships/image"/><Relationship Id="rId6" Target="../media/image26.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27.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8.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9.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2.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3.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20466" y="0"/>
            <a:ext cx="14741276" cy="22125742"/>
          </a:xfrm>
          <a:custGeom>
            <a:avLst/>
            <a:gdLst/>
            <a:ahLst/>
            <a:cxnLst/>
            <a:rect r="r" b="b" t="t" l="l"/>
            <a:pathLst>
              <a:path h="22125742" w="14741276">
                <a:moveTo>
                  <a:pt x="0" y="0"/>
                </a:moveTo>
                <a:lnTo>
                  <a:pt x="14741276" y="0"/>
                </a:lnTo>
                <a:lnTo>
                  <a:pt x="14741276" y="22125742"/>
                </a:lnTo>
                <a:lnTo>
                  <a:pt x="0" y="22125742"/>
                </a:lnTo>
                <a:lnTo>
                  <a:pt x="0" y="0"/>
                </a:lnTo>
                <a:close/>
              </a:path>
            </a:pathLst>
          </a:custGeom>
          <a:blipFill>
            <a:blip r:embed="rId2"/>
            <a:stretch>
              <a:fillRect l="0" t="0" r="0" b="0"/>
            </a:stretch>
          </a:blipFill>
        </p:spPr>
      </p:sp>
      <p:grpSp>
        <p:nvGrpSpPr>
          <p:cNvPr name="Group 3" id="3"/>
          <p:cNvGrpSpPr/>
          <p:nvPr/>
        </p:nvGrpSpPr>
        <p:grpSpPr>
          <a:xfrm rot="0">
            <a:off x="0" y="0"/>
            <a:ext cx="15039268" cy="10748178"/>
            <a:chOff x="0" y="0"/>
            <a:chExt cx="3960959" cy="2830796"/>
          </a:xfrm>
        </p:grpSpPr>
        <p:sp>
          <p:nvSpPr>
            <p:cNvPr name="Freeform 4" id="4"/>
            <p:cNvSpPr/>
            <p:nvPr/>
          </p:nvSpPr>
          <p:spPr>
            <a:xfrm flipH="false" flipV="false" rot="0">
              <a:off x="0" y="0"/>
              <a:ext cx="3960959" cy="2830796"/>
            </a:xfrm>
            <a:custGeom>
              <a:avLst/>
              <a:gdLst/>
              <a:ahLst/>
              <a:cxnLst/>
              <a:rect r="r" b="b" t="t" l="l"/>
              <a:pathLst>
                <a:path h="2830796" w="3960959">
                  <a:moveTo>
                    <a:pt x="0" y="0"/>
                  </a:moveTo>
                  <a:lnTo>
                    <a:pt x="3960959" y="0"/>
                  </a:lnTo>
                  <a:lnTo>
                    <a:pt x="3960959" y="2830796"/>
                  </a:lnTo>
                  <a:lnTo>
                    <a:pt x="0" y="2830796"/>
                  </a:lnTo>
                  <a:close/>
                </a:path>
              </a:pathLst>
            </a:custGeom>
            <a:solidFill>
              <a:srgbClr val="000000">
                <a:alpha val="60000"/>
              </a:srgbClr>
            </a:solidFill>
          </p:spPr>
        </p:sp>
        <p:sp>
          <p:nvSpPr>
            <p:cNvPr name="TextBox 5" id="5"/>
            <p:cNvSpPr txBox="true"/>
            <p:nvPr/>
          </p:nvSpPr>
          <p:spPr>
            <a:xfrm>
              <a:off x="0" y="-38100"/>
              <a:ext cx="3960959" cy="2868896"/>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6521234" y="6885220"/>
            <a:ext cx="7265937" cy="6803560"/>
          </a:xfrm>
          <a:custGeom>
            <a:avLst/>
            <a:gdLst/>
            <a:ahLst/>
            <a:cxnLst/>
            <a:rect r="r" b="b" t="t" l="l"/>
            <a:pathLst>
              <a:path h="6803560" w="7265937">
                <a:moveTo>
                  <a:pt x="0" y="0"/>
                </a:moveTo>
                <a:lnTo>
                  <a:pt x="7265937" y="0"/>
                </a:lnTo>
                <a:lnTo>
                  <a:pt x="7265937" y="6803560"/>
                </a:lnTo>
                <a:lnTo>
                  <a:pt x="0" y="6803560"/>
                </a:lnTo>
                <a:lnTo>
                  <a:pt x="0" y="0"/>
                </a:lnTo>
                <a:close/>
              </a:path>
            </a:pathLst>
          </a:custGeom>
          <a:blipFill>
            <a:blip r:embed="rId3">
              <a:alphaModFix amt="68000"/>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5400000">
            <a:off x="8442238" y="431713"/>
            <a:ext cx="10456538" cy="9254036"/>
          </a:xfrm>
          <a:custGeom>
            <a:avLst/>
            <a:gdLst/>
            <a:ahLst/>
            <a:cxnLst/>
            <a:rect r="r" b="b" t="t" l="l"/>
            <a:pathLst>
              <a:path h="9254036" w="10456538">
                <a:moveTo>
                  <a:pt x="0" y="0"/>
                </a:moveTo>
                <a:lnTo>
                  <a:pt x="10456538" y="0"/>
                </a:lnTo>
                <a:lnTo>
                  <a:pt x="10456538" y="9254036"/>
                </a:lnTo>
                <a:lnTo>
                  <a:pt x="0" y="9254036"/>
                </a:lnTo>
                <a:lnTo>
                  <a:pt x="0" y="0"/>
                </a:lnTo>
                <a:close/>
              </a:path>
            </a:pathLst>
          </a:custGeom>
          <a:blipFill>
            <a:blip r:embed="rId5"/>
            <a:stretch>
              <a:fillRect l="0" t="0" r="0" b="0"/>
            </a:stretch>
          </a:blipFill>
        </p:spPr>
      </p:sp>
      <p:sp>
        <p:nvSpPr>
          <p:cNvPr name="AutoShape 8" id="8"/>
          <p:cNvSpPr/>
          <p:nvPr/>
        </p:nvSpPr>
        <p:spPr>
          <a:xfrm>
            <a:off x="1708482" y="7382991"/>
            <a:ext cx="7435518"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TextBox 9" id="9"/>
          <p:cNvSpPr txBox="true"/>
          <p:nvPr/>
        </p:nvSpPr>
        <p:spPr>
          <a:xfrm rot="0">
            <a:off x="1708482" y="1392616"/>
            <a:ext cx="9908480" cy="5705475"/>
          </a:xfrm>
          <a:prstGeom prst="rect">
            <a:avLst/>
          </a:prstGeom>
        </p:spPr>
        <p:txBody>
          <a:bodyPr anchor="t" rtlCol="false" tIns="0" lIns="0" bIns="0" rIns="0">
            <a:spAutoFit/>
          </a:bodyPr>
          <a:lstStyle/>
          <a:p>
            <a:pPr algn="l">
              <a:lnSpc>
                <a:spcPts val="11281"/>
              </a:lnSpc>
            </a:pPr>
            <a:r>
              <a:rPr lang="en-US" sz="9401" b="true">
                <a:solidFill>
                  <a:srgbClr val="FFFFFF"/>
                </a:solidFill>
                <a:latin typeface="Open Sauce Bold"/>
                <a:ea typeface="Open Sauce Bold"/>
                <a:cs typeface="Open Sauce Bold"/>
                <a:sym typeface="Open Sauce Bold"/>
              </a:rPr>
              <a:t>PREVENTION </a:t>
            </a:r>
          </a:p>
          <a:p>
            <a:pPr algn="l">
              <a:lnSpc>
                <a:spcPts val="11281"/>
              </a:lnSpc>
            </a:pPr>
            <a:r>
              <a:rPr lang="en-US" sz="9401" b="true">
                <a:solidFill>
                  <a:srgbClr val="FFFFFF"/>
                </a:solidFill>
                <a:latin typeface="Open Sauce Bold"/>
                <a:ea typeface="Open Sauce Bold"/>
                <a:cs typeface="Open Sauce Bold"/>
                <a:sym typeface="Open Sauce Bold"/>
              </a:rPr>
              <a:t>OF </a:t>
            </a:r>
          </a:p>
          <a:p>
            <a:pPr algn="l">
              <a:lnSpc>
                <a:spcPts val="11281"/>
              </a:lnSpc>
            </a:pPr>
            <a:r>
              <a:rPr lang="en-US" sz="9401" b="true">
                <a:solidFill>
                  <a:srgbClr val="FFFFFF"/>
                </a:solidFill>
                <a:latin typeface="Open Sauce Bold"/>
                <a:ea typeface="Open Sauce Bold"/>
                <a:cs typeface="Open Sauce Bold"/>
                <a:sym typeface="Open Sauce Bold"/>
              </a:rPr>
              <a:t>SEXUAL</a:t>
            </a:r>
          </a:p>
          <a:p>
            <a:pPr algn="l">
              <a:lnSpc>
                <a:spcPts val="11281"/>
              </a:lnSpc>
            </a:pPr>
            <a:r>
              <a:rPr lang="en-US" sz="9401" b="true">
                <a:solidFill>
                  <a:srgbClr val="FFFFFF"/>
                </a:solidFill>
                <a:latin typeface="Open Sauce Bold"/>
                <a:ea typeface="Open Sauce Bold"/>
                <a:cs typeface="Open Sauce Bold"/>
                <a:sym typeface="Open Sauce Bold"/>
              </a:rPr>
              <a:t>HARASSMENT</a:t>
            </a:r>
          </a:p>
        </p:txBody>
      </p:sp>
      <p:sp>
        <p:nvSpPr>
          <p:cNvPr name="Freeform 10" id="10"/>
          <p:cNvSpPr/>
          <p:nvPr/>
        </p:nvSpPr>
        <p:spPr>
          <a:xfrm flipH="true" flipV="false" rot="0">
            <a:off x="-2956705" y="-2408692"/>
            <a:ext cx="5144780" cy="4817385"/>
          </a:xfrm>
          <a:custGeom>
            <a:avLst/>
            <a:gdLst/>
            <a:ahLst/>
            <a:cxnLst/>
            <a:rect r="r" b="b" t="t" l="l"/>
            <a:pathLst>
              <a:path h="4817385" w="5144780">
                <a:moveTo>
                  <a:pt x="5144780" y="0"/>
                </a:moveTo>
                <a:lnTo>
                  <a:pt x="0" y="0"/>
                </a:lnTo>
                <a:lnTo>
                  <a:pt x="0" y="4817384"/>
                </a:lnTo>
                <a:lnTo>
                  <a:pt x="5144780" y="4817384"/>
                </a:lnTo>
                <a:lnTo>
                  <a:pt x="5144780" y="0"/>
                </a:lnTo>
                <a:close/>
              </a:path>
            </a:pathLst>
          </a:custGeom>
          <a:blipFill>
            <a:blip r:embed="rId3">
              <a:alphaModFix amt="68000"/>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1708482" y="7839649"/>
            <a:ext cx="4812752" cy="1064260"/>
          </a:xfrm>
          <a:prstGeom prst="rect">
            <a:avLst/>
          </a:prstGeom>
        </p:spPr>
        <p:txBody>
          <a:bodyPr anchor="t" rtlCol="false" tIns="0" lIns="0" bIns="0" rIns="0">
            <a:spAutoFit/>
          </a:bodyPr>
          <a:lstStyle/>
          <a:p>
            <a:pPr algn="l">
              <a:lnSpc>
                <a:spcPts val="4160"/>
              </a:lnSpc>
            </a:pPr>
            <a:r>
              <a:rPr lang="en-US" sz="3200">
                <a:solidFill>
                  <a:srgbClr val="FFFFFF"/>
                </a:solidFill>
                <a:latin typeface="Poppins"/>
                <a:ea typeface="Poppins"/>
                <a:cs typeface="Poppins"/>
                <a:sym typeface="Poppins"/>
              </a:rPr>
              <a:t>Ensuring a Safe and Productive Workplace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AutoShape 6" id="6"/>
          <p:cNvSpPr/>
          <p:nvPr/>
        </p:nvSpPr>
        <p:spPr>
          <a:xfrm flipH="true" flipV="true">
            <a:off x="9108929" y="1886888"/>
            <a:ext cx="0" cy="6650609"/>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TextBox 7" id="7"/>
          <p:cNvSpPr txBox="true"/>
          <p:nvPr/>
        </p:nvSpPr>
        <p:spPr>
          <a:xfrm rot="0">
            <a:off x="4042397" y="3268686"/>
            <a:ext cx="4930074" cy="3829863"/>
          </a:xfrm>
          <a:prstGeom prst="rect">
            <a:avLst/>
          </a:prstGeom>
        </p:spPr>
        <p:txBody>
          <a:bodyPr anchor="t" rtlCol="false" tIns="0" lIns="0" bIns="0" rIns="0">
            <a:spAutoFit/>
          </a:bodyPr>
          <a:lstStyle/>
          <a:p>
            <a:pPr algn="l" marL="633878" indent="-316939" lvl="1">
              <a:lnSpc>
                <a:spcPts val="3816"/>
              </a:lnSpc>
              <a:buFont typeface="Arial"/>
              <a:buChar char="•"/>
            </a:pPr>
            <a:r>
              <a:rPr lang="en-US" sz="2935">
                <a:solidFill>
                  <a:srgbClr val="000000"/>
                </a:solidFill>
                <a:latin typeface="Poppins"/>
                <a:ea typeface="Poppins"/>
                <a:cs typeface="Poppins"/>
                <a:sym typeface="Poppins"/>
              </a:rPr>
              <a:t>Feels uncomfortable</a:t>
            </a:r>
          </a:p>
          <a:p>
            <a:pPr algn="l" marL="633878" indent="-316939" lvl="1">
              <a:lnSpc>
                <a:spcPts val="3816"/>
              </a:lnSpc>
              <a:buFont typeface="Arial"/>
              <a:buChar char="•"/>
            </a:pPr>
            <a:r>
              <a:rPr lang="en-US" sz="2935">
                <a:solidFill>
                  <a:srgbClr val="000000"/>
                </a:solidFill>
                <a:latin typeface="Poppins"/>
                <a:ea typeface="Poppins"/>
                <a:cs typeface="Poppins"/>
                <a:sym typeface="Poppins"/>
              </a:rPr>
              <a:t>You don’t indulge in it</a:t>
            </a:r>
          </a:p>
          <a:p>
            <a:pPr algn="l" marL="633878" indent="-316939" lvl="1">
              <a:lnSpc>
                <a:spcPts val="3816"/>
              </a:lnSpc>
              <a:buFont typeface="Arial"/>
              <a:buChar char="•"/>
            </a:pPr>
            <a:r>
              <a:rPr lang="en-US" sz="2935">
                <a:solidFill>
                  <a:srgbClr val="000000"/>
                </a:solidFill>
                <a:latin typeface="Poppins"/>
                <a:ea typeface="Poppins"/>
                <a:cs typeface="Poppins"/>
                <a:sym typeface="Poppins"/>
              </a:rPr>
              <a:t>Makes feel helpless</a:t>
            </a:r>
          </a:p>
          <a:p>
            <a:pPr algn="l" marL="633878" indent="-316939" lvl="1">
              <a:lnSpc>
                <a:spcPts val="3816"/>
              </a:lnSpc>
              <a:buFont typeface="Arial"/>
              <a:buChar char="•"/>
            </a:pPr>
            <a:r>
              <a:rPr lang="en-US" sz="2935">
                <a:solidFill>
                  <a:srgbClr val="000000"/>
                </a:solidFill>
                <a:latin typeface="Poppins"/>
                <a:ea typeface="Poppins"/>
                <a:cs typeface="Poppins"/>
                <a:sym typeface="Poppins"/>
              </a:rPr>
              <a:t>Abuse of power</a:t>
            </a:r>
          </a:p>
          <a:p>
            <a:pPr algn="l" marL="633878" indent="-316939" lvl="1">
              <a:lnSpc>
                <a:spcPts val="3816"/>
              </a:lnSpc>
              <a:buFont typeface="Arial"/>
              <a:buChar char="•"/>
            </a:pPr>
            <a:r>
              <a:rPr lang="en-US" sz="2935">
                <a:solidFill>
                  <a:srgbClr val="000000"/>
                </a:solidFill>
                <a:latin typeface="Poppins"/>
                <a:ea typeface="Poppins"/>
                <a:cs typeface="Poppins"/>
                <a:sym typeface="Poppins"/>
              </a:rPr>
              <a:t>Raiding privacy</a:t>
            </a:r>
          </a:p>
          <a:p>
            <a:pPr algn="l" marL="633878" indent="-316939" lvl="1">
              <a:lnSpc>
                <a:spcPts val="3816"/>
              </a:lnSpc>
              <a:buFont typeface="Arial"/>
              <a:buChar char="•"/>
            </a:pPr>
            <a:r>
              <a:rPr lang="en-US" sz="2935">
                <a:solidFill>
                  <a:srgbClr val="000000"/>
                </a:solidFill>
                <a:latin typeface="Poppins"/>
                <a:ea typeface="Poppins"/>
                <a:cs typeface="Poppins"/>
                <a:sym typeface="Poppins"/>
              </a:rPr>
              <a:t>Causes fear</a:t>
            </a:r>
          </a:p>
          <a:p>
            <a:pPr algn="l" marL="633878" indent="-316939" lvl="1">
              <a:lnSpc>
                <a:spcPts val="3816"/>
              </a:lnSpc>
              <a:buFont typeface="Arial"/>
              <a:buChar char="•"/>
            </a:pPr>
            <a:r>
              <a:rPr lang="en-US" sz="2935">
                <a:solidFill>
                  <a:srgbClr val="000000"/>
                </a:solidFill>
                <a:latin typeface="Poppins"/>
                <a:ea typeface="Poppins"/>
                <a:cs typeface="Poppins"/>
                <a:sym typeface="Poppins"/>
              </a:rPr>
              <a:t>Humiliating</a:t>
            </a:r>
          </a:p>
          <a:p>
            <a:pPr algn="l" marL="633878" indent="-316939" lvl="1">
              <a:lnSpc>
                <a:spcPts val="3816"/>
              </a:lnSpc>
              <a:buFont typeface="Arial"/>
              <a:buChar char="•"/>
            </a:pPr>
            <a:r>
              <a:rPr lang="en-US" sz="2935">
                <a:solidFill>
                  <a:srgbClr val="000000"/>
                </a:solidFill>
                <a:latin typeface="Poppins"/>
                <a:ea typeface="Poppins"/>
                <a:cs typeface="Poppins"/>
                <a:sym typeface="Poppins"/>
              </a:rPr>
              <a:t>Unlawful</a:t>
            </a:r>
          </a:p>
        </p:txBody>
      </p:sp>
      <p:sp>
        <p:nvSpPr>
          <p:cNvPr name="TextBox 8" id="8"/>
          <p:cNvSpPr txBox="true"/>
          <p:nvPr/>
        </p:nvSpPr>
        <p:spPr>
          <a:xfrm rot="0">
            <a:off x="9868651" y="3278211"/>
            <a:ext cx="5180936" cy="4773295"/>
          </a:xfrm>
          <a:prstGeom prst="rect">
            <a:avLst/>
          </a:prstGeom>
        </p:spPr>
        <p:txBody>
          <a:bodyPr anchor="t" rtlCol="false" tIns="0" lIns="0" bIns="0" rIns="0">
            <a:spAutoFit/>
          </a:bodyPr>
          <a:lstStyle/>
          <a:p>
            <a:pPr algn="l" marL="626107" indent="-313054" lvl="1">
              <a:lnSpc>
                <a:spcPts val="3769"/>
              </a:lnSpc>
              <a:buFont typeface="Arial"/>
              <a:buChar char="•"/>
            </a:pPr>
            <a:r>
              <a:rPr lang="en-US" sz="2899">
                <a:solidFill>
                  <a:srgbClr val="000000"/>
                </a:solidFill>
                <a:latin typeface="Poppins"/>
                <a:ea typeface="Poppins"/>
                <a:cs typeface="Poppins"/>
                <a:sym typeface="Poppins"/>
              </a:rPr>
              <a:t>Feels comfortable</a:t>
            </a:r>
          </a:p>
          <a:p>
            <a:pPr algn="l" marL="626107" indent="-313054" lvl="1">
              <a:lnSpc>
                <a:spcPts val="3769"/>
              </a:lnSpc>
              <a:buFont typeface="Arial"/>
              <a:buChar char="•"/>
            </a:pPr>
            <a:r>
              <a:rPr lang="en-US" sz="2899">
                <a:solidFill>
                  <a:srgbClr val="000000"/>
                </a:solidFill>
                <a:latin typeface="Poppins"/>
                <a:ea typeface="Poppins"/>
                <a:cs typeface="Poppins"/>
                <a:sym typeface="Poppins"/>
              </a:rPr>
              <a:t>You too indulge in it</a:t>
            </a:r>
          </a:p>
          <a:p>
            <a:pPr algn="l" marL="626107" indent="-313054" lvl="1">
              <a:lnSpc>
                <a:spcPts val="3769"/>
              </a:lnSpc>
              <a:buFont typeface="Arial"/>
              <a:buChar char="•"/>
            </a:pPr>
            <a:r>
              <a:rPr lang="en-US" sz="2899">
                <a:solidFill>
                  <a:srgbClr val="000000"/>
                </a:solidFill>
                <a:latin typeface="Poppins"/>
                <a:ea typeface="Poppins"/>
                <a:cs typeface="Poppins"/>
                <a:sym typeface="Poppins"/>
              </a:rPr>
              <a:t>You are in control of the situation</a:t>
            </a:r>
          </a:p>
          <a:p>
            <a:pPr algn="l" marL="626107" indent="-313054" lvl="1">
              <a:lnSpc>
                <a:spcPts val="3769"/>
              </a:lnSpc>
              <a:buFont typeface="Arial"/>
              <a:buChar char="•"/>
            </a:pPr>
            <a:r>
              <a:rPr lang="en-US" sz="2899">
                <a:solidFill>
                  <a:srgbClr val="000000"/>
                </a:solidFill>
                <a:latin typeface="Poppins"/>
                <a:ea typeface="Poppins"/>
                <a:cs typeface="Poppins"/>
                <a:sym typeface="Poppins"/>
              </a:rPr>
              <a:t>Equality in stature or situation</a:t>
            </a:r>
          </a:p>
          <a:p>
            <a:pPr algn="l" marL="626107" indent="-313054" lvl="1">
              <a:lnSpc>
                <a:spcPts val="3769"/>
              </a:lnSpc>
              <a:buFont typeface="Arial"/>
              <a:buChar char="•"/>
            </a:pPr>
            <a:r>
              <a:rPr lang="en-US" sz="2899">
                <a:solidFill>
                  <a:srgbClr val="000000"/>
                </a:solidFill>
                <a:latin typeface="Poppins"/>
                <a:ea typeface="Poppins"/>
                <a:cs typeface="Poppins"/>
                <a:sym typeface="Poppins"/>
              </a:rPr>
              <a:t>No cause of fear</a:t>
            </a:r>
          </a:p>
          <a:p>
            <a:pPr algn="l" marL="626107" indent="-313054" lvl="1">
              <a:lnSpc>
                <a:spcPts val="3769"/>
              </a:lnSpc>
              <a:buFont typeface="Arial"/>
              <a:buChar char="•"/>
            </a:pPr>
            <a:r>
              <a:rPr lang="en-US" sz="2899">
                <a:solidFill>
                  <a:srgbClr val="000000"/>
                </a:solidFill>
                <a:latin typeface="Poppins"/>
                <a:ea typeface="Poppins"/>
                <a:cs typeface="Poppins"/>
                <a:sym typeface="Poppins"/>
              </a:rPr>
              <a:t>No negative emotions</a:t>
            </a:r>
          </a:p>
          <a:p>
            <a:pPr algn="l" marL="626107" indent="-313054" lvl="1">
              <a:lnSpc>
                <a:spcPts val="3769"/>
              </a:lnSpc>
              <a:buFont typeface="Arial"/>
              <a:buChar char="•"/>
            </a:pPr>
            <a:r>
              <a:rPr lang="en-US" sz="2899">
                <a:solidFill>
                  <a:srgbClr val="000000"/>
                </a:solidFill>
                <a:latin typeface="Poppins"/>
                <a:ea typeface="Poppins"/>
                <a:cs typeface="Poppins"/>
                <a:sym typeface="Poppins"/>
              </a:rPr>
              <a:t>Supportive</a:t>
            </a:r>
          </a:p>
          <a:p>
            <a:pPr algn="l">
              <a:lnSpc>
                <a:spcPts val="3769"/>
              </a:lnSpc>
            </a:pPr>
          </a:p>
        </p:txBody>
      </p:sp>
      <p:sp>
        <p:nvSpPr>
          <p:cNvPr name="Freeform 9" id="9"/>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4258946" y="1801163"/>
            <a:ext cx="4885054" cy="771069"/>
          </a:xfrm>
          <a:prstGeom prst="rect">
            <a:avLst/>
          </a:prstGeom>
        </p:spPr>
        <p:txBody>
          <a:bodyPr anchor="t" rtlCol="false" tIns="0" lIns="0" bIns="0" rIns="0">
            <a:spAutoFit/>
          </a:bodyPr>
          <a:lstStyle/>
          <a:p>
            <a:pPr algn="l">
              <a:lnSpc>
                <a:spcPts val="5896"/>
              </a:lnSpc>
            </a:pPr>
            <a:r>
              <a:rPr lang="en-US" sz="4535" b="true">
                <a:solidFill>
                  <a:srgbClr val="000000"/>
                </a:solidFill>
                <a:latin typeface="Poppins Bold"/>
                <a:ea typeface="Poppins Bold"/>
                <a:cs typeface="Poppins Bold"/>
                <a:sym typeface="Poppins Bold"/>
              </a:rPr>
              <a:t>UNWELCOME</a:t>
            </a:r>
          </a:p>
        </p:txBody>
      </p:sp>
      <p:sp>
        <p:nvSpPr>
          <p:cNvPr name="TextBox 11" id="11"/>
          <p:cNvSpPr txBox="true"/>
          <p:nvPr/>
        </p:nvSpPr>
        <p:spPr>
          <a:xfrm rot="0">
            <a:off x="10016592" y="1801163"/>
            <a:ext cx="4885054" cy="771069"/>
          </a:xfrm>
          <a:prstGeom prst="rect">
            <a:avLst/>
          </a:prstGeom>
        </p:spPr>
        <p:txBody>
          <a:bodyPr anchor="t" rtlCol="false" tIns="0" lIns="0" bIns="0" rIns="0">
            <a:spAutoFit/>
          </a:bodyPr>
          <a:lstStyle/>
          <a:p>
            <a:pPr algn="l">
              <a:lnSpc>
                <a:spcPts val="5896"/>
              </a:lnSpc>
            </a:pPr>
            <a:r>
              <a:rPr lang="en-US" sz="4535" b="true">
                <a:solidFill>
                  <a:srgbClr val="000000"/>
                </a:solidFill>
                <a:latin typeface="Poppins Bold"/>
                <a:ea typeface="Poppins Bold"/>
                <a:cs typeface="Poppins Bold"/>
                <a:sym typeface="Poppins Bold"/>
              </a:rPr>
              <a:t>WELCOME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15421843" y="-84769"/>
            <a:ext cx="4689116" cy="4390718"/>
          </a:xfrm>
          <a:custGeom>
            <a:avLst/>
            <a:gdLst/>
            <a:ahLst/>
            <a:cxnLst/>
            <a:rect r="r" b="b" t="t" l="l"/>
            <a:pathLst>
              <a:path h="4390718" w="4689116">
                <a:moveTo>
                  <a:pt x="4689116" y="0"/>
                </a:moveTo>
                <a:lnTo>
                  <a:pt x="0" y="0"/>
                </a:lnTo>
                <a:lnTo>
                  <a:pt x="0" y="4390718"/>
                </a:lnTo>
                <a:lnTo>
                  <a:pt x="4689116" y="4390718"/>
                </a:lnTo>
                <a:lnTo>
                  <a:pt x="4689116"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031021" y="6248005"/>
            <a:ext cx="4605109" cy="1807996"/>
            <a:chOff x="0" y="0"/>
            <a:chExt cx="1212868" cy="476180"/>
          </a:xfrm>
        </p:grpSpPr>
        <p:sp>
          <p:nvSpPr>
            <p:cNvPr name="Freeform 4" id="4"/>
            <p:cNvSpPr/>
            <p:nvPr/>
          </p:nvSpPr>
          <p:spPr>
            <a:xfrm flipH="false" flipV="false" rot="0">
              <a:off x="0" y="0"/>
              <a:ext cx="1212868" cy="476180"/>
            </a:xfrm>
            <a:custGeom>
              <a:avLst/>
              <a:gdLst/>
              <a:ahLst/>
              <a:cxnLst/>
              <a:rect r="r" b="b" t="t" l="l"/>
              <a:pathLst>
                <a:path h="476180" w="1212868">
                  <a:moveTo>
                    <a:pt x="33623" y="0"/>
                  </a:moveTo>
                  <a:lnTo>
                    <a:pt x="1179245" y="0"/>
                  </a:lnTo>
                  <a:cubicBezTo>
                    <a:pt x="1188162" y="0"/>
                    <a:pt x="1196715" y="3542"/>
                    <a:pt x="1203020" y="9848"/>
                  </a:cubicBezTo>
                  <a:cubicBezTo>
                    <a:pt x="1209326" y="16154"/>
                    <a:pt x="1212868" y="24706"/>
                    <a:pt x="1212868" y="33623"/>
                  </a:cubicBezTo>
                  <a:lnTo>
                    <a:pt x="1212868" y="442557"/>
                  </a:lnTo>
                  <a:cubicBezTo>
                    <a:pt x="1212868" y="461127"/>
                    <a:pt x="1197814" y="476180"/>
                    <a:pt x="1179245" y="476180"/>
                  </a:cubicBezTo>
                  <a:lnTo>
                    <a:pt x="33623" y="476180"/>
                  </a:lnTo>
                  <a:cubicBezTo>
                    <a:pt x="24706" y="476180"/>
                    <a:pt x="16154" y="472638"/>
                    <a:pt x="9848" y="466332"/>
                  </a:cubicBezTo>
                  <a:cubicBezTo>
                    <a:pt x="3542" y="460027"/>
                    <a:pt x="0" y="451474"/>
                    <a:pt x="0" y="442557"/>
                  </a:cubicBezTo>
                  <a:lnTo>
                    <a:pt x="0" y="33623"/>
                  </a:lnTo>
                  <a:cubicBezTo>
                    <a:pt x="0" y="24706"/>
                    <a:pt x="3542" y="16154"/>
                    <a:pt x="9848" y="9848"/>
                  </a:cubicBezTo>
                  <a:cubicBezTo>
                    <a:pt x="16154" y="3542"/>
                    <a:pt x="24706" y="0"/>
                    <a:pt x="33623" y="0"/>
                  </a:cubicBezTo>
                  <a:close/>
                </a:path>
              </a:pathLst>
            </a:custGeom>
            <a:solidFill>
              <a:srgbClr val="8ECC90"/>
            </a:solidFill>
          </p:spPr>
        </p:sp>
        <p:sp>
          <p:nvSpPr>
            <p:cNvPr name="TextBox 5" id="5"/>
            <p:cNvSpPr txBox="true"/>
            <p:nvPr/>
          </p:nvSpPr>
          <p:spPr>
            <a:xfrm>
              <a:off x="0" y="-38100"/>
              <a:ext cx="1212868" cy="51428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3119289" y="6248005"/>
            <a:ext cx="4605109" cy="1807996"/>
            <a:chOff x="0" y="0"/>
            <a:chExt cx="1212868" cy="476180"/>
          </a:xfrm>
        </p:grpSpPr>
        <p:sp>
          <p:nvSpPr>
            <p:cNvPr name="Freeform 7" id="7"/>
            <p:cNvSpPr/>
            <p:nvPr/>
          </p:nvSpPr>
          <p:spPr>
            <a:xfrm flipH="false" flipV="false" rot="0">
              <a:off x="0" y="0"/>
              <a:ext cx="1212868" cy="476180"/>
            </a:xfrm>
            <a:custGeom>
              <a:avLst/>
              <a:gdLst/>
              <a:ahLst/>
              <a:cxnLst/>
              <a:rect r="r" b="b" t="t" l="l"/>
              <a:pathLst>
                <a:path h="476180" w="1212868">
                  <a:moveTo>
                    <a:pt x="33623" y="0"/>
                  </a:moveTo>
                  <a:lnTo>
                    <a:pt x="1179245" y="0"/>
                  </a:lnTo>
                  <a:cubicBezTo>
                    <a:pt x="1188162" y="0"/>
                    <a:pt x="1196715" y="3542"/>
                    <a:pt x="1203020" y="9848"/>
                  </a:cubicBezTo>
                  <a:cubicBezTo>
                    <a:pt x="1209326" y="16154"/>
                    <a:pt x="1212868" y="24706"/>
                    <a:pt x="1212868" y="33623"/>
                  </a:cubicBezTo>
                  <a:lnTo>
                    <a:pt x="1212868" y="442557"/>
                  </a:lnTo>
                  <a:cubicBezTo>
                    <a:pt x="1212868" y="461127"/>
                    <a:pt x="1197814" y="476180"/>
                    <a:pt x="1179245" y="476180"/>
                  </a:cubicBezTo>
                  <a:lnTo>
                    <a:pt x="33623" y="476180"/>
                  </a:lnTo>
                  <a:cubicBezTo>
                    <a:pt x="24706" y="476180"/>
                    <a:pt x="16154" y="472638"/>
                    <a:pt x="9848" y="466332"/>
                  </a:cubicBezTo>
                  <a:cubicBezTo>
                    <a:pt x="3542" y="460027"/>
                    <a:pt x="0" y="451474"/>
                    <a:pt x="0" y="442557"/>
                  </a:cubicBezTo>
                  <a:lnTo>
                    <a:pt x="0" y="33623"/>
                  </a:lnTo>
                  <a:cubicBezTo>
                    <a:pt x="0" y="24706"/>
                    <a:pt x="3542" y="16154"/>
                    <a:pt x="9848" y="9848"/>
                  </a:cubicBezTo>
                  <a:cubicBezTo>
                    <a:pt x="16154" y="3542"/>
                    <a:pt x="24706" y="0"/>
                    <a:pt x="33623" y="0"/>
                  </a:cubicBezTo>
                  <a:close/>
                </a:path>
              </a:pathLst>
            </a:custGeom>
            <a:solidFill>
              <a:srgbClr val="8ECC90"/>
            </a:solidFill>
          </p:spPr>
        </p:sp>
        <p:sp>
          <p:nvSpPr>
            <p:cNvPr name="TextBox 8" id="8"/>
            <p:cNvSpPr txBox="true"/>
            <p:nvPr/>
          </p:nvSpPr>
          <p:spPr>
            <a:xfrm>
              <a:off x="0" y="-38100"/>
              <a:ext cx="1212868" cy="51428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true" flipV="true" rot="-5400000">
            <a:off x="-2276203" y="516482"/>
            <a:ext cx="10456538" cy="9254036"/>
          </a:xfrm>
          <a:custGeom>
            <a:avLst/>
            <a:gdLst/>
            <a:ahLst/>
            <a:cxnLst/>
            <a:rect r="r" b="b" t="t" l="l"/>
            <a:pathLst>
              <a:path h="9254036" w="10456538">
                <a:moveTo>
                  <a:pt x="10456537" y="9254036"/>
                </a:moveTo>
                <a:lnTo>
                  <a:pt x="0" y="9254036"/>
                </a:lnTo>
                <a:lnTo>
                  <a:pt x="0" y="0"/>
                </a:lnTo>
                <a:lnTo>
                  <a:pt x="10456537" y="0"/>
                </a:lnTo>
                <a:lnTo>
                  <a:pt x="10456537" y="9254036"/>
                </a:lnTo>
                <a:close/>
              </a:path>
            </a:pathLst>
          </a:custGeom>
          <a:blipFill>
            <a:blip r:embed="rId4"/>
            <a:stretch>
              <a:fillRect l="0" t="0" r="0" b="0"/>
            </a:stretch>
          </a:blipFill>
        </p:spPr>
      </p:sp>
      <p:grpSp>
        <p:nvGrpSpPr>
          <p:cNvPr name="Group 10" id="10"/>
          <p:cNvGrpSpPr/>
          <p:nvPr/>
        </p:nvGrpSpPr>
        <p:grpSpPr>
          <a:xfrm rot="0">
            <a:off x="2423453" y="1236397"/>
            <a:ext cx="5155630" cy="7918028"/>
            <a:chOff x="0" y="0"/>
            <a:chExt cx="798742" cy="1226710"/>
          </a:xfrm>
        </p:grpSpPr>
        <p:sp>
          <p:nvSpPr>
            <p:cNvPr name="Freeform 11" id="11"/>
            <p:cNvSpPr/>
            <p:nvPr/>
          </p:nvSpPr>
          <p:spPr>
            <a:xfrm flipH="false" flipV="false" rot="0">
              <a:off x="0" y="0"/>
              <a:ext cx="798742" cy="1226710"/>
            </a:xfrm>
            <a:custGeom>
              <a:avLst/>
              <a:gdLst/>
              <a:ahLst/>
              <a:cxnLst/>
              <a:rect r="r" b="b" t="t" l="l"/>
              <a:pathLst>
                <a:path h="1226710" w="798742">
                  <a:moveTo>
                    <a:pt x="0" y="0"/>
                  </a:moveTo>
                  <a:lnTo>
                    <a:pt x="798742" y="0"/>
                  </a:lnTo>
                  <a:lnTo>
                    <a:pt x="798742" y="1226710"/>
                  </a:lnTo>
                  <a:lnTo>
                    <a:pt x="0" y="1226710"/>
                  </a:lnTo>
                  <a:close/>
                </a:path>
              </a:pathLst>
            </a:custGeom>
            <a:blipFill>
              <a:blip r:embed="rId5"/>
              <a:stretch>
                <a:fillRect l="-1161" t="0" r="-1161" b="0"/>
              </a:stretch>
            </a:blipFill>
          </p:spPr>
        </p:sp>
      </p:grpSp>
      <p:sp>
        <p:nvSpPr>
          <p:cNvPr name="TextBox 12" id="12"/>
          <p:cNvSpPr txBox="true"/>
          <p:nvPr/>
        </p:nvSpPr>
        <p:spPr>
          <a:xfrm rot="0">
            <a:off x="8012959" y="1245922"/>
            <a:ext cx="9246341" cy="3570209"/>
          </a:xfrm>
          <a:prstGeom prst="rect">
            <a:avLst/>
          </a:prstGeom>
        </p:spPr>
        <p:txBody>
          <a:bodyPr anchor="t" rtlCol="false" tIns="0" lIns="0" bIns="0" rIns="0">
            <a:spAutoFit/>
          </a:bodyPr>
          <a:lstStyle/>
          <a:p>
            <a:pPr algn="l">
              <a:lnSpc>
                <a:spcPts val="9395"/>
              </a:lnSpc>
            </a:pPr>
            <a:r>
              <a:rPr lang="en-US" sz="7829" b="true">
                <a:solidFill>
                  <a:srgbClr val="000000"/>
                </a:solidFill>
                <a:latin typeface="Open Sauce Bold"/>
                <a:ea typeface="Open Sauce Bold"/>
                <a:cs typeface="Open Sauce Bold"/>
                <a:sym typeface="Open Sauce Bold"/>
              </a:rPr>
              <a:t>Workplace Sexual Harassment has two categories</a:t>
            </a:r>
          </a:p>
        </p:txBody>
      </p:sp>
      <p:sp>
        <p:nvSpPr>
          <p:cNvPr name="TextBox 13" id="13"/>
          <p:cNvSpPr txBox="true"/>
          <p:nvPr/>
        </p:nvSpPr>
        <p:spPr>
          <a:xfrm rot="0">
            <a:off x="8527102" y="6407783"/>
            <a:ext cx="3644169" cy="1421766"/>
          </a:xfrm>
          <a:prstGeom prst="rect">
            <a:avLst/>
          </a:prstGeom>
        </p:spPr>
        <p:txBody>
          <a:bodyPr anchor="t" rtlCol="false" tIns="0" lIns="0" bIns="0" rIns="0">
            <a:spAutoFit/>
          </a:bodyPr>
          <a:lstStyle/>
          <a:p>
            <a:pPr algn="ctr">
              <a:lnSpc>
                <a:spcPts val="5589"/>
              </a:lnSpc>
            </a:pPr>
            <a:r>
              <a:rPr lang="en-US" sz="4299">
                <a:solidFill>
                  <a:srgbClr val="000000"/>
                </a:solidFill>
                <a:latin typeface="Poppins"/>
                <a:ea typeface="Poppins"/>
                <a:cs typeface="Poppins"/>
                <a:sym typeface="Poppins"/>
              </a:rPr>
              <a:t>GIVE AND TAKE</a:t>
            </a:r>
          </a:p>
        </p:txBody>
      </p:sp>
      <p:sp>
        <p:nvSpPr>
          <p:cNvPr name="TextBox 14" id="14"/>
          <p:cNvSpPr txBox="true"/>
          <p:nvPr/>
        </p:nvSpPr>
        <p:spPr>
          <a:xfrm rot="0">
            <a:off x="13464699" y="6407783"/>
            <a:ext cx="3914289" cy="1421766"/>
          </a:xfrm>
          <a:prstGeom prst="rect">
            <a:avLst/>
          </a:prstGeom>
        </p:spPr>
        <p:txBody>
          <a:bodyPr anchor="t" rtlCol="false" tIns="0" lIns="0" bIns="0" rIns="0">
            <a:spAutoFit/>
          </a:bodyPr>
          <a:lstStyle/>
          <a:p>
            <a:pPr algn="ctr">
              <a:lnSpc>
                <a:spcPts val="5589"/>
              </a:lnSpc>
            </a:pPr>
            <a:r>
              <a:rPr lang="en-US" sz="4299">
                <a:solidFill>
                  <a:srgbClr val="000000"/>
                </a:solidFill>
                <a:latin typeface="Poppins"/>
                <a:ea typeface="Poppins"/>
                <a:cs typeface="Poppins"/>
                <a:sym typeface="Poppins"/>
              </a:rPr>
              <a:t>MALICIOUS SURROUNDING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2428912" y="4412861"/>
            <a:ext cx="6915224" cy="6475164"/>
          </a:xfrm>
          <a:custGeom>
            <a:avLst/>
            <a:gdLst/>
            <a:ahLst/>
            <a:cxnLst/>
            <a:rect r="r" b="b" t="t" l="l"/>
            <a:pathLst>
              <a:path h="6475164" w="6915224">
                <a:moveTo>
                  <a:pt x="6915224" y="0"/>
                </a:moveTo>
                <a:lnTo>
                  <a:pt x="0" y="0"/>
                </a:lnTo>
                <a:lnTo>
                  <a:pt x="0" y="6475164"/>
                </a:lnTo>
                <a:lnTo>
                  <a:pt x="6915224" y="6475164"/>
                </a:lnTo>
                <a:lnTo>
                  <a:pt x="6915224"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04669" y="1028700"/>
            <a:ext cx="15678661" cy="3832516"/>
            <a:chOff x="0" y="0"/>
            <a:chExt cx="4129359" cy="1009387"/>
          </a:xfrm>
        </p:grpSpPr>
        <p:sp>
          <p:nvSpPr>
            <p:cNvPr name="Freeform 4" id="4"/>
            <p:cNvSpPr/>
            <p:nvPr/>
          </p:nvSpPr>
          <p:spPr>
            <a:xfrm flipH="false" flipV="false" rot="0">
              <a:off x="0" y="0"/>
              <a:ext cx="4129359" cy="1009387"/>
            </a:xfrm>
            <a:custGeom>
              <a:avLst/>
              <a:gdLst/>
              <a:ahLst/>
              <a:cxnLst/>
              <a:rect r="r" b="b" t="t" l="l"/>
              <a:pathLst>
                <a:path h="1009387" w="4129359">
                  <a:moveTo>
                    <a:pt x="9876" y="0"/>
                  </a:moveTo>
                  <a:lnTo>
                    <a:pt x="4119483" y="0"/>
                  </a:lnTo>
                  <a:cubicBezTo>
                    <a:pt x="4124938" y="0"/>
                    <a:pt x="4129359" y="4422"/>
                    <a:pt x="4129359" y="9876"/>
                  </a:cubicBezTo>
                  <a:lnTo>
                    <a:pt x="4129359" y="999511"/>
                  </a:lnTo>
                  <a:cubicBezTo>
                    <a:pt x="4129359" y="1002130"/>
                    <a:pt x="4128319" y="1004642"/>
                    <a:pt x="4126467" y="1006494"/>
                  </a:cubicBezTo>
                  <a:cubicBezTo>
                    <a:pt x="4124615" y="1008346"/>
                    <a:pt x="4122103" y="1009387"/>
                    <a:pt x="4119483" y="1009387"/>
                  </a:cubicBezTo>
                  <a:lnTo>
                    <a:pt x="9876" y="1009387"/>
                  </a:lnTo>
                  <a:cubicBezTo>
                    <a:pt x="7257" y="1009387"/>
                    <a:pt x="4745" y="1008346"/>
                    <a:pt x="2893" y="1006494"/>
                  </a:cubicBezTo>
                  <a:cubicBezTo>
                    <a:pt x="1040" y="1004642"/>
                    <a:pt x="0" y="1002130"/>
                    <a:pt x="0" y="999511"/>
                  </a:cubicBezTo>
                  <a:lnTo>
                    <a:pt x="0" y="9876"/>
                  </a:lnTo>
                  <a:cubicBezTo>
                    <a:pt x="0" y="7257"/>
                    <a:pt x="1040" y="4745"/>
                    <a:pt x="2893" y="2893"/>
                  </a:cubicBezTo>
                  <a:cubicBezTo>
                    <a:pt x="4745" y="1040"/>
                    <a:pt x="7257" y="0"/>
                    <a:pt x="9876" y="0"/>
                  </a:cubicBezTo>
                  <a:close/>
                </a:path>
              </a:pathLst>
            </a:custGeom>
            <a:solidFill>
              <a:srgbClr val="8ECC90"/>
            </a:solidFill>
          </p:spPr>
        </p:sp>
        <p:sp>
          <p:nvSpPr>
            <p:cNvPr name="TextBox 5" id="5"/>
            <p:cNvSpPr txBox="true"/>
            <p:nvPr/>
          </p:nvSpPr>
          <p:spPr>
            <a:xfrm>
              <a:off x="0" y="-38100"/>
              <a:ext cx="4129359" cy="104748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996439" y="1716233"/>
            <a:ext cx="4975719" cy="2447925"/>
          </a:xfrm>
          <a:prstGeom prst="rect">
            <a:avLst/>
          </a:prstGeom>
        </p:spPr>
        <p:txBody>
          <a:bodyPr anchor="t" rtlCol="false" tIns="0" lIns="0" bIns="0" rIns="0">
            <a:spAutoFit/>
          </a:bodyPr>
          <a:lstStyle/>
          <a:p>
            <a:pPr algn="l">
              <a:lnSpc>
                <a:spcPts val="9600"/>
              </a:lnSpc>
            </a:pPr>
            <a:r>
              <a:rPr lang="en-US" sz="8000" b="true">
                <a:solidFill>
                  <a:srgbClr val="000000"/>
                </a:solidFill>
                <a:latin typeface="Open Sauce Bold"/>
                <a:ea typeface="Open Sauce Bold"/>
                <a:cs typeface="Open Sauce Bold"/>
                <a:sym typeface="Open Sauce Bold"/>
              </a:rPr>
              <a:t>Give and Take</a:t>
            </a:r>
          </a:p>
        </p:txBody>
      </p:sp>
      <p:sp>
        <p:nvSpPr>
          <p:cNvPr name="AutoShape 7" id="7"/>
          <p:cNvSpPr/>
          <p:nvPr/>
        </p:nvSpPr>
        <p:spPr>
          <a:xfrm flipV="true">
            <a:off x="6953108" y="1979572"/>
            <a:ext cx="0" cy="2184586"/>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grpSp>
        <p:nvGrpSpPr>
          <p:cNvPr name="Group 8" id="8"/>
          <p:cNvGrpSpPr/>
          <p:nvPr/>
        </p:nvGrpSpPr>
        <p:grpSpPr>
          <a:xfrm rot="0">
            <a:off x="1304669" y="5143500"/>
            <a:ext cx="15678661" cy="4114800"/>
            <a:chOff x="0" y="0"/>
            <a:chExt cx="2429035" cy="637490"/>
          </a:xfrm>
        </p:grpSpPr>
        <p:sp>
          <p:nvSpPr>
            <p:cNvPr name="Freeform 9" id="9"/>
            <p:cNvSpPr/>
            <p:nvPr/>
          </p:nvSpPr>
          <p:spPr>
            <a:xfrm flipH="false" flipV="false" rot="0">
              <a:off x="0" y="0"/>
              <a:ext cx="2429035" cy="637490"/>
            </a:xfrm>
            <a:custGeom>
              <a:avLst/>
              <a:gdLst/>
              <a:ahLst/>
              <a:cxnLst/>
              <a:rect r="r" b="b" t="t" l="l"/>
              <a:pathLst>
                <a:path h="637490" w="2429035">
                  <a:moveTo>
                    <a:pt x="0" y="0"/>
                  </a:moveTo>
                  <a:lnTo>
                    <a:pt x="2429035" y="0"/>
                  </a:lnTo>
                  <a:lnTo>
                    <a:pt x="2429035" y="637490"/>
                  </a:lnTo>
                  <a:lnTo>
                    <a:pt x="0" y="637490"/>
                  </a:lnTo>
                  <a:close/>
                </a:path>
              </a:pathLst>
            </a:custGeom>
            <a:blipFill>
              <a:blip r:embed="rId4"/>
              <a:stretch>
                <a:fillRect l="0" t="-49016" r="0" b="-49016"/>
              </a:stretch>
            </a:blipFill>
          </p:spPr>
        </p:sp>
      </p:grpSp>
      <p:sp>
        <p:nvSpPr>
          <p:cNvPr name="TextBox 10" id="10"/>
          <p:cNvSpPr txBox="true"/>
          <p:nvPr/>
        </p:nvSpPr>
        <p:spPr>
          <a:xfrm rot="0">
            <a:off x="7288839" y="1692547"/>
            <a:ext cx="8706989" cy="2471611"/>
          </a:xfrm>
          <a:prstGeom prst="rect">
            <a:avLst/>
          </a:prstGeom>
        </p:spPr>
        <p:txBody>
          <a:bodyPr anchor="t" rtlCol="false" tIns="0" lIns="0" bIns="0" rIns="0">
            <a:spAutoFit/>
          </a:bodyPr>
          <a:lstStyle/>
          <a:p>
            <a:pPr algn="l" marL="669286" indent="-334643" lvl="1">
              <a:lnSpc>
                <a:spcPts val="3719"/>
              </a:lnSpc>
              <a:buAutoNum type="arabicPeriod" startAt="1"/>
            </a:pPr>
            <a:r>
              <a:rPr lang="en-US" sz="3099">
                <a:solidFill>
                  <a:srgbClr val="000000"/>
                </a:solidFill>
                <a:latin typeface="Poppins"/>
                <a:ea typeface="Poppins"/>
                <a:cs typeface="Poppins"/>
                <a:sym typeface="Poppins"/>
              </a:rPr>
              <a:t>Any sexual favour is asked for employment, or any special treatment during employment.</a:t>
            </a:r>
          </a:p>
          <a:p>
            <a:pPr algn="l" marL="669286" indent="-334643" lvl="1">
              <a:lnSpc>
                <a:spcPts val="4246"/>
              </a:lnSpc>
              <a:buAutoNum type="arabicPeriod" startAt="1"/>
            </a:pPr>
            <a:r>
              <a:rPr lang="en-US" sz="3099">
                <a:solidFill>
                  <a:srgbClr val="000000"/>
                </a:solidFill>
                <a:latin typeface="Poppins"/>
                <a:ea typeface="Poppins"/>
                <a:cs typeface="Poppins"/>
                <a:sym typeface="Poppins"/>
              </a:rPr>
              <a:t>T</a:t>
            </a:r>
            <a:r>
              <a:rPr lang="en-US" sz="3099">
                <a:solidFill>
                  <a:srgbClr val="000000"/>
                </a:solidFill>
                <a:latin typeface="Poppins"/>
                <a:ea typeface="Poppins"/>
                <a:cs typeface="Poppins"/>
                <a:sym typeface="Poppins"/>
              </a:rPr>
              <a:t>he employee is threatened if he/she doesn’t comply to such offer.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2428912" y="4412861"/>
            <a:ext cx="6915224" cy="6475164"/>
          </a:xfrm>
          <a:custGeom>
            <a:avLst/>
            <a:gdLst/>
            <a:ahLst/>
            <a:cxnLst/>
            <a:rect r="r" b="b" t="t" l="l"/>
            <a:pathLst>
              <a:path h="6475164" w="6915224">
                <a:moveTo>
                  <a:pt x="6915224" y="0"/>
                </a:moveTo>
                <a:lnTo>
                  <a:pt x="0" y="0"/>
                </a:lnTo>
                <a:lnTo>
                  <a:pt x="0" y="6475164"/>
                </a:lnTo>
                <a:lnTo>
                  <a:pt x="6915224" y="6475164"/>
                </a:lnTo>
                <a:lnTo>
                  <a:pt x="6915224"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04669" y="1028700"/>
            <a:ext cx="15678661" cy="3832516"/>
            <a:chOff x="0" y="0"/>
            <a:chExt cx="4129359" cy="1009387"/>
          </a:xfrm>
        </p:grpSpPr>
        <p:sp>
          <p:nvSpPr>
            <p:cNvPr name="Freeform 4" id="4"/>
            <p:cNvSpPr/>
            <p:nvPr/>
          </p:nvSpPr>
          <p:spPr>
            <a:xfrm flipH="false" flipV="false" rot="0">
              <a:off x="0" y="0"/>
              <a:ext cx="4129359" cy="1009387"/>
            </a:xfrm>
            <a:custGeom>
              <a:avLst/>
              <a:gdLst/>
              <a:ahLst/>
              <a:cxnLst/>
              <a:rect r="r" b="b" t="t" l="l"/>
              <a:pathLst>
                <a:path h="1009387" w="4129359">
                  <a:moveTo>
                    <a:pt x="9876" y="0"/>
                  </a:moveTo>
                  <a:lnTo>
                    <a:pt x="4119483" y="0"/>
                  </a:lnTo>
                  <a:cubicBezTo>
                    <a:pt x="4124938" y="0"/>
                    <a:pt x="4129359" y="4422"/>
                    <a:pt x="4129359" y="9876"/>
                  </a:cubicBezTo>
                  <a:lnTo>
                    <a:pt x="4129359" y="999511"/>
                  </a:lnTo>
                  <a:cubicBezTo>
                    <a:pt x="4129359" y="1002130"/>
                    <a:pt x="4128319" y="1004642"/>
                    <a:pt x="4126467" y="1006494"/>
                  </a:cubicBezTo>
                  <a:cubicBezTo>
                    <a:pt x="4124615" y="1008346"/>
                    <a:pt x="4122103" y="1009387"/>
                    <a:pt x="4119483" y="1009387"/>
                  </a:cubicBezTo>
                  <a:lnTo>
                    <a:pt x="9876" y="1009387"/>
                  </a:lnTo>
                  <a:cubicBezTo>
                    <a:pt x="7257" y="1009387"/>
                    <a:pt x="4745" y="1008346"/>
                    <a:pt x="2893" y="1006494"/>
                  </a:cubicBezTo>
                  <a:cubicBezTo>
                    <a:pt x="1040" y="1004642"/>
                    <a:pt x="0" y="1002130"/>
                    <a:pt x="0" y="999511"/>
                  </a:cubicBezTo>
                  <a:lnTo>
                    <a:pt x="0" y="9876"/>
                  </a:lnTo>
                  <a:cubicBezTo>
                    <a:pt x="0" y="7257"/>
                    <a:pt x="1040" y="4745"/>
                    <a:pt x="2893" y="2893"/>
                  </a:cubicBezTo>
                  <a:cubicBezTo>
                    <a:pt x="4745" y="1040"/>
                    <a:pt x="7257" y="0"/>
                    <a:pt x="9876" y="0"/>
                  </a:cubicBezTo>
                  <a:close/>
                </a:path>
              </a:pathLst>
            </a:custGeom>
            <a:solidFill>
              <a:srgbClr val="8ECC90"/>
            </a:solidFill>
          </p:spPr>
        </p:sp>
        <p:sp>
          <p:nvSpPr>
            <p:cNvPr name="TextBox 5" id="5"/>
            <p:cNvSpPr txBox="true"/>
            <p:nvPr/>
          </p:nvSpPr>
          <p:spPr>
            <a:xfrm>
              <a:off x="0" y="-38100"/>
              <a:ext cx="4129359" cy="104748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816359" y="1716233"/>
            <a:ext cx="6371341" cy="2447925"/>
          </a:xfrm>
          <a:prstGeom prst="rect">
            <a:avLst/>
          </a:prstGeom>
        </p:spPr>
        <p:txBody>
          <a:bodyPr anchor="t" rtlCol="false" tIns="0" lIns="0" bIns="0" rIns="0">
            <a:spAutoFit/>
          </a:bodyPr>
          <a:lstStyle/>
          <a:p>
            <a:pPr algn="l">
              <a:lnSpc>
                <a:spcPts val="9600"/>
              </a:lnSpc>
            </a:pPr>
            <a:r>
              <a:rPr lang="en-US" sz="8000" b="true">
                <a:solidFill>
                  <a:srgbClr val="000000"/>
                </a:solidFill>
                <a:latin typeface="Open Sauce Bold"/>
                <a:ea typeface="Open Sauce Bold"/>
                <a:cs typeface="Open Sauce Bold"/>
                <a:sym typeface="Open Sauce Bold"/>
              </a:rPr>
              <a:t>Malicious</a:t>
            </a:r>
          </a:p>
          <a:p>
            <a:pPr algn="l">
              <a:lnSpc>
                <a:spcPts val="9600"/>
              </a:lnSpc>
            </a:pPr>
            <a:r>
              <a:rPr lang="en-US" sz="8000" b="true">
                <a:solidFill>
                  <a:srgbClr val="000000"/>
                </a:solidFill>
                <a:latin typeface="Open Sauce Bold"/>
                <a:ea typeface="Open Sauce Bold"/>
                <a:cs typeface="Open Sauce Bold"/>
                <a:sym typeface="Open Sauce Bold"/>
              </a:rPr>
              <a:t>Surrounding</a:t>
            </a:r>
          </a:p>
        </p:txBody>
      </p:sp>
      <p:sp>
        <p:nvSpPr>
          <p:cNvPr name="TextBox 7" id="7"/>
          <p:cNvSpPr txBox="true"/>
          <p:nvPr/>
        </p:nvSpPr>
        <p:spPr>
          <a:xfrm rot="0">
            <a:off x="8206750" y="1692547"/>
            <a:ext cx="8357752" cy="3450953"/>
          </a:xfrm>
          <a:prstGeom prst="rect">
            <a:avLst/>
          </a:prstGeom>
        </p:spPr>
        <p:txBody>
          <a:bodyPr anchor="t" rtlCol="false" tIns="0" lIns="0" bIns="0" rIns="0">
            <a:spAutoFit/>
          </a:bodyPr>
          <a:lstStyle/>
          <a:p>
            <a:pPr algn="l" marL="652564" indent="-326282" lvl="1">
              <a:lnSpc>
                <a:spcPts val="3627"/>
              </a:lnSpc>
              <a:buAutoNum type="arabicPeriod" startAt="1"/>
            </a:pPr>
            <a:r>
              <a:rPr lang="en-US" sz="3022">
                <a:solidFill>
                  <a:srgbClr val="000000"/>
                </a:solidFill>
                <a:latin typeface="Poppins"/>
                <a:ea typeface="Poppins"/>
                <a:cs typeface="Poppins"/>
                <a:sym typeface="Poppins"/>
              </a:rPr>
              <a:t>Derogatory discussion or speech about someone’s sexual nature in discussion or speech.</a:t>
            </a:r>
          </a:p>
          <a:p>
            <a:pPr algn="l" marL="652564" indent="-326282" lvl="1">
              <a:lnSpc>
                <a:spcPts val="4140"/>
              </a:lnSpc>
              <a:buAutoNum type="arabicPeriod" startAt="1"/>
            </a:pPr>
            <a:r>
              <a:rPr lang="en-US" sz="3022">
                <a:solidFill>
                  <a:srgbClr val="000000"/>
                </a:solidFill>
                <a:latin typeface="Poppins"/>
                <a:ea typeface="Poppins"/>
                <a:cs typeface="Poppins"/>
                <a:sym typeface="Poppins"/>
              </a:rPr>
              <a:t>P</a:t>
            </a:r>
            <a:r>
              <a:rPr lang="en-US" sz="3022">
                <a:solidFill>
                  <a:srgbClr val="000000"/>
                </a:solidFill>
                <a:latin typeface="Poppins"/>
                <a:ea typeface="Poppins"/>
                <a:cs typeface="Poppins"/>
                <a:sym typeface="Poppins"/>
              </a:rPr>
              <a:t>eople or person being intimated or harassed by the peer/s. This could be covert or overt.</a:t>
            </a:r>
          </a:p>
          <a:p>
            <a:pPr algn="l">
              <a:lnSpc>
                <a:spcPts val="4140"/>
              </a:lnSpc>
            </a:pPr>
          </a:p>
        </p:txBody>
      </p:sp>
      <p:sp>
        <p:nvSpPr>
          <p:cNvPr name="AutoShape 8" id="8"/>
          <p:cNvSpPr/>
          <p:nvPr/>
        </p:nvSpPr>
        <p:spPr>
          <a:xfrm flipV="true">
            <a:off x="8206750" y="1974682"/>
            <a:ext cx="0" cy="2184586"/>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grpSp>
        <p:nvGrpSpPr>
          <p:cNvPr name="Group 9" id="9"/>
          <p:cNvGrpSpPr/>
          <p:nvPr/>
        </p:nvGrpSpPr>
        <p:grpSpPr>
          <a:xfrm rot="0">
            <a:off x="1304669" y="5143500"/>
            <a:ext cx="15678661" cy="4114800"/>
            <a:chOff x="0" y="0"/>
            <a:chExt cx="2429035" cy="637490"/>
          </a:xfrm>
        </p:grpSpPr>
        <p:sp>
          <p:nvSpPr>
            <p:cNvPr name="Freeform 10" id="10"/>
            <p:cNvSpPr/>
            <p:nvPr/>
          </p:nvSpPr>
          <p:spPr>
            <a:xfrm flipH="false" flipV="false" rot="0">
              <a:off x="0" y="0"/>
              <a:ext cx="2429035" cy="637490"/>
            </a:xfrm>
            <a:custGeom>
              <a:avLst/>
              <a:gdLst/>
              <a:ahLst/>
              <a:cxnLst/>
              <a:rect r="r" b="b" t="t" l="l"/>
              <a:pathLst>
                <a:path h="637490" w="2429035">
                  <a:moveTo>
                    <a:pt x="0" y="0"/>
                  </a:moveTo>
                  <a:lnTo>
                    <a:pt x="2429035" y="0"/>
                  </a:lnTo>
                  <a:lnTo>
                    <a:pt x="2429035" y="637490"/>
                  </a:lnTo>
                  <a:lnTo>
                    <a:pt x="0" y="637490"/>
                  </a:lnTo>
                  <a:close/>
                </a:path>
              </a:pathLst>
            </a:custGeom>
            <a:blipFill>
              <a:blip r:embed="rId4"/>
              <a:stretch>
                <a:fillRect l="0" t="-92562" r="0" b="-92562"/>
              </a:stretch>
            </a:blipFill>
          </p:spPr>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0" y="0"/>
            <a:ext cx="15039268" cy="10748178"/>
            <a:chOff x="0" y="0"/>
            <a:chExt cx="3960959" cy="2830796"/>
          </a:xfrm>
        </p:grpSpPr>
        <p:sp>
          <p:nvSpPr>
            <p:cNvPr name="Freeform 3" id="3"/>
            <p:cNvSpPr/>
            <p:nvPr/>
          </p:nvSpPr>
          <p:spPr>
            <a:xfrm flipH="false" flipV="false" rot="0">
              <a:off x="0" y="0"/>
              <a:ext cx="3960959" cy="2830796"/>
            </a:xfrm>
            <a:custGeom>
              <a:avLst/>
              <a:gdLst/>
              <a:ahLst/>
              <a:cxnLst/>
              <a:rect r="r" b="b" t="t" l="l"/>
              <a:pathLst>
                <a:path h="2830796" w="3960959">
                  <a:moveTo>
                    <a:pt x="0" y="0"/>
                  </a:moveTo>
                  <a:lnTo>
                    <a:pt x="3960959" y="0"/>
                  </a:lnTo>
                  <a:lnTo>
                    <a:pt x="3960959" y="2830796"/>
                  </a:lnTo>
                  <a:lnTo>
                    <a:pt x="0" y="2830796"/>
                  </a:lnTo>
                  <a:close/>
                </a:path>
              </a:pathLst>
            </a:custGeom>
            <a:solidFill>
              <a:srgbClr val="000000">
                <a:alpha val="60000"/>
              </a:srgbClr>
            </a:solidFill>
          </p:spPr>
        </p:sp>
        <p:sp>
          <p:nvSpPr>
            <p:cNvPr name="TextBox 4" id="4"/>
            <p:cNvSpPr txBox="true"/>
            <p:nvPr/>
          </p:nvSpPr>
          <p:spPr>
            <a:xfrm>
              <a:off x="0" y="-38100"/>
              <a:ext cx="3960959" cy="2868896"/>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59151" y="3562495"/>
            <a:ext cx="11781032" cy="2314575"/>
          </a:xfrm>
          <a:prstGeom prst="rect">
            <a:avLst/>
          </a:prstGeom>
        </p:spPr>
        <p:txBody>
          <a:bodyPr anchor="t" rtlCol="false" tIns="0" lIns="0" bIns="0" rIns="0">
            <a:spAutoFit/>
          </a:bodyPr>
          <a:lstStyle/>
          <a:p>
            <a:pPr algn="ctr">
              <a:lnSpc>
                <a:spcPts val="9179"/>
              </a:lnSpc>
            </a:pPr>
            <a:r>
              <a:rPr lang="en-US" sz="7649" b="true">
                <a:solidFill>
                  <a:srgbClr val="FFFFFF"/>
                </a:solidFill>
                <a:latin typeface="Open Sauce Bold"/>
                <a:ea typeface="Open Sauce Bold"/>
                <a:cs typeface="Open Sauce Bold"/>
                <a:sym typeface="Open Sauce Bold"/>
              </a:rPr>
              <a:t>Will this be counted as Sexual Harassment?</a:t>
            </a:r>
          </a:p>
        </p:txBody>
      </p:sp>
      <p:sp>
        <p:nvSpPr>
          <p:cNvPr name="Freeform 6" id="6"/>
          <p:cNvSpPr/>
          <p:nvPr/>
        </p:nvSpPr>
        <p:spPr>
          <a:xfrm flipH="true" flipV="false" rot="0">
            <a:off x="0" y="6256775"/>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5400000">
            <a:off x="8542749" y="431713"/>
            <a:ext cx="10456538" cy="9254036"/>
          </a:xfrm>
          <a:custGeom>
            <a:avLst/>
            <a:gdLst/>
            <a:ahLst/>
            <a:cxnLst/>
            <a:rect r="r" b="b" t="t" l="l"/>
            <a:pathLst>
              <a:path h="9254036" w="10456538">
                <a:moveTo>
                  <a:pt x="0" y="0"/>
                </a:moveTo>
                <a:lnTo>
                  <a:pt x="10456538" y="0"/>
                </a:lnTo>
                <a:lnTo>
                  <a:pt x="10456538" y="9254036"/>
                </a:lnTo>
                <a:lnTo>
                  <a:pt x="0" y="9254036"/>
                </a:lnTo>
                <a:lnTo>
                  <a:pt x="0" y="0"/>
                </a:lnTo>
                <a:close/>
              </a:path>
            </a:pathLst>
          </a:custGeom>
          <a:blipFill>
            <a:blip r:embed="rId4"/>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4144610" y="2885564"/>
            <a:ext cx="10047312" cy="3579317"/>
          </a:xfrm>
          <a:prstGeom prst="rect">
            <a:avLst/>
          </a:prstGeom>
        </p:spPr>
        <p:txBody>
          <a:bodyPr anchor="t" rtlCol="false" tIns="0" lIns="0" bIns="0" rIns="0">
            <a:spAutoFit/>
          </a:bodyPr>
          <a:lstStyle/>
          <a:p>
            <a:pPr algn="ctr">
              <a:lnSpc>
                <a:spcPts val="4021"/>
              </a:lnSpc>
              <a:spcBef>
                <a:spcPct val="0"/>
              </a:spcBef>
            </a:pPr>
            <a:r>
              <a:rPr lang="en-US" sz="3093">
                <a:solidFill>
                  <a:srgbClr val="000000"/>
                </a:solidFill>
                <a:latin typeface="Poppins"/>
                <a:ea typeface="Poppins"/>
                <a:cs typeface="Poppins"/>
                <a:sym typeface="Poppins"/>
              </a:rPr>
              <a:t>Ketki and Milind work in an accounting firm. Milind is Ketki’s head in the office.</a:t>
            </a:r>
          </a:p>
          <a:p>
            <a:pPr algn="ctr">
              <a:lnSpc>
                <a:spcPts val="4021"/>
              </a:lnSpc>
              <a:spcBef>
                <a:spcPct val="0"/>
              </a:spcBef>
            </a:pPr>
            <a:r>
              <a:rPr lang="en-US" sz="3093">
                <a:solidFill>
                  <a:srgbClr val="000000"/>
                </a:solidFill>
                <a:latin typeface="Poppins"/>
                <a:ea typeface="Poppins"/>
                <a:cs typeface="Poppins"/>
                <a:sym typeface="Poppins"/>
              </a:rPr>
              <a:t>He often asks Ketki to go out for a dinner/movie after the office, but hesitatingly Ketki declines him.</a:t>
            </a:r>
          </a:p>
          <a:p>
            <a:pPr algn="ctr">
              <a:lnSpc>
                <a:spcPts val="4021"/>
              </a:lnSpc>
              <a:spcBef>
                <a:spcPct val="0"/>
              </a:spcBef>
            </a:pPr>
            <a:r>
              <a:rPr lang="en-US" sz="3093">
                <a:solidFill>
                  <a:srgbClr val="000000"/>
                </a:solidFill>
                <a:latin typeface="Poppins"/>
                <a:ea typeface="Poppins"/>
                <a:cs typeface="Poppins"/>
                <a:sym typeface="Poppins"/>
              </a:rPr>
              <a:t>One Day Milind tells Ketki, that if she doesn’t agree on his offer this time, her increment would not be approved by him.</a:t>
            </a:r>
          </a:p>
        </p:txBody>
      </p:sp>
      <p:sp>
        <p:nvSpPr>
          <p:cNvPr name="Freeform 8" id="8"/>
          <p:cNvSpPr/>
          <p:nvPr/>
        </p:nvSpPr>
        <p:spPr>
          <a:xfrm flipH="true" flipV="false" rot="0">
            <a:off x="-337651" y="-647835"/>
            <a:ext cx="4319188" cy="4044330"/>
          </a:xfrm>
          <a:custGeom>
            <a:avLst/>
            <a:gdLst/>
            <a:ahLst/>
            <a:cxnLst/>
            <a:rect r="r" b="b" t="t" l="l"/>
            <a:pathLst>
              <a:path h="4044330" w="4319188">
                <a:moveTo>
                  <a:pt x="4319188" y="0"/>
                </a:moveTo>
                <a:lnTo>
                  <a:pt x="0" y="0"/>
                </a:lnTo>
                <a:lnTo>
                  <a:pt x="0" y="4044330"/>
                </a:lnTo>
                <a:lnTo>
                  <a:pt x="4319188" y="4044330"/>
                </a:lnTo>
                <a:lnTo>
                  <a:pt x="4319188"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2144777" y="1608126"/>
            <a:ext cx="2440509" cy="700493"/>
          </a:xfrm>
          <a:prstGeom prst="rect">
            <a:avLst/>
          </a:prstGeom>
        </p:spPr>
        <p:txBody>
          <a:bodyPr anchor="t" rtlCol="false" tIns="0" lIns="0" bIns="0" rIns="0">
            <a:spAutoFit/>
          </a:bodyPr>
          <a:lstStyle/>
          <a:p>
            <a:pPr algn="ctr">
              <a:lnSpc>
                <a:spcPts val="5321"/>
              </a:lnSpc>
              <a:spcBef>
                <a:spcPct val="0"/>
              </a:spcBef>
            </a:pPr>
            <a:r>
              <a:rPr lang="en-US" sz="4093">
                <a:solidFill>
                  <a:srgbClr val="000000"/>
                </a:solidFill>
                <a:latin typeface="Poppins"/>
                <a:ea typeface="Poppins"/>
                <a:cs typeface="Poppins"/>
                <a:sym typeface="Poppins"/>
              </a:rPr>
              <a:t>1</a:t>
            </a:r>
          </a:p>
        </p:txBody>
      </p:sp>
      <p:sp>
        <p:nvSpPr>
          <p:cNvPr name="TextBox 10" id="10"/>
          <p:cNvSpPr txBox="true"/>
          <p:nvPr/>
        </p:nvSpPr>
        <p:spPr>
          <a:xfrm rot="0">
            <a:off x="4135085" y="7627832"/>
            <a:ext cx="10272412" cy="647153"/>
          </a:xfrm>
          <a:prstGeom prst="rect">
            <a:avLst/>
          </a:prstGeom>
        </p:spPr>
        <p:txBody>
          <a:bodyPr anchor="t" rtlCol="false" tIns="0" lIns="0" bIns="0" rIns="0">
            <a:spAutoFit/>
          </a:bodyPr>
          <a:lstStyle/>
          <a:p>
            <a:pPr algn="ctr">
              <a:lnSpc>
                <a:spcPts val="4931"/>
              </a:lnSpc>
              <a:spcBef>
                <a:spcPct val="0"/>
              </a:spcBef>
            </a:pPr>
            <a:r>
              <a:rPr lang="en-US" b="true" sz="3793">
                <a:solidFill>
                  <a:srgbClr val="000000"/>
                </a:solidFill>
                <a:latin typeface="Poppins Bold"/>
                <a:ea typeface="Poppins Bold"/>
                <a:cs typeface="Poppins Bold"/>
                <a:sym typeface="Poppins Bold"/>
              </a:rPr>
              <a:t>IS</a:t>
            </a:r>
            <a:r>
              <a:rPr lang="en-US" b="true" sz="3793">
                <a:solidFill>
                  <a:srgbClr val="000000"/>
                </a:solidFill>
                <a:latin typeface="Poppins Bold"/>
                <a:ea typeface="Poppins Bold"/>
                <a:cs typeface="Poppins Bold"/>
                <a:sym typeface="Poppins Bold"/>
              </a:rPr>
              <a:t> THIS AN ACT OF SEXUAL HARASSMENT?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4104323" y="2278456"/>
            <a:ext cx="10047312" cy="5101570"/>
          </a:xfrm>
          <a:prstGeom prst="rect">
            <a:avLst/>
          </a:prstGeom>
        </p:spPr>
        <p:txBody>
          <a:bodyPr anchor="t" rtlCol="false" tIns="0" lIns="0" bIns="0" rIns="0">
            <a:spAutoFit/>
          </a:bodyPr>
          <a:lstStyle/>
          <a:p>
            <a:pPr algn="ctr">
              <a:lnSpc>
                <a:spcPts val="4021"/>
              </a:lnSpc>
              <a:spcBef>
                <a:spcPct val="0"/>
              </a:spcBef>
            </a:pPr>
            <a:r>
              <a:rPr lang="en-US" sz="3093">
                <a:solidFill>
                  <a:srgbClr val="000000"/>
                </a:solidFill>
                <a:latin typeface="Poppins"/>
                <a:ea typeface="Poppins"/>
                <a:cs typeface="Poppins"/>
                <a:sym typeface="Poppins"/>
              </a:rPr>
              <a:t>Arjun</a:t>
            </a:r>
            <a:r>
              <a:rPr lang="en-US" sz="3093">
                <a:solidFill>
                  <a:srgbClr val="000000"/>
                </a:solidFill>
                <a:latin typeface="Poppins"/>
                <a:ea typeface="Poppins"/>
                <a:cs typeface="Poppins"/>
                <a:sym typeface="Poppins"/>
              </a:rPr>
              <a:t> and Monica are part of a project team in the college department. They both report to their senior Malik. Seeing the hard-work and efficiency of Monica, she is selected as a core member of another and prestigious college project. Nirav being senior and more experienced than Monica, didn’t like this.</a:t>
            </a:r>
          </a:p>
          <a:p>
            <a:pPr algn="ctr">
              <a:lnSpc>
                <a:spcPts val="4021"/>
              </a:lnSpc>
              <a:spcBef>
                <a:spcPct val="0"/>
              </a:spcBef>
            </a:pPr>
            <a:r>
              <a:rPr lang="en-US" sz="3093">
                <a:solidFill>
                  <a:srgbClr val="000000"/>
                </a:solidFill>
                <a:latin typeface="Poppins"/>
                <a:ea typeface="Poppins"/>
                <a:cs typeface="Poppins"/>
                <a:sym typeface="Poppins"/>
              </a:rPr>
              <a:t>So, he started spreading fake rumours about ‘some relationship’ between Malik and Monica.</a:t>
            </a:r>
          </a:p>
          <a:p>
            <a:pPr algn="ctr">
              <a:lnSpc>
                <a:spcPts val="4021"/>
              </a:lnSpc>
              <a:spcBef>
                <a:spcPct val="0"/>
              </a:spcBef>
            </a:pPr>
            <a:r>
              <a:rPr lang="en-US" sz="3093">
                <a:solidFill>
                  <a:srgbClr val="000000"/>
                </a:solidFill>
                <a:latin typeface="Poppins"/>
                <a:ea typeface="Poppins"/>
                <a:cs typeface="Poppins"/>
                <a:sym typeface="Poppins"/>
              </a:rPr>
              <a:t>This word slowly spreads out in the whole college.</a:t>
            </a:r>
          </a:p>
        </p:txBody>
      </p:sp>
      <p:sp>
        <p:nvSpPr>
          <p:cNvPr name="Freeform 8" id="8"/>
          <p:cNvSpPr/>
          <p:nvPr/>
        </p:nvSpPr>
        <p:spPr>
          <a:xfrm flipH="true" flipV="false" rot="0">
            <a:off x="-337651" y="-647835"/>
            <a:ext cx="4319188" cy="4044330"/>
          </a:xfrm>
          <a:custGeom>
            <a:avLst/>
            <a:gdLst/>
            <a:ahLst/>
            <a:cxnLst/>
            <a:rect r="r" b="b" t="t" l="l"/>
            <a:pathLst>
              <a:path h="4044330" w="4319188">
                <a:moveTo>
                  <a:pt x="4319188" y="0"/>
                </a:moveTo>
                <a:lnTo>
                  <a:pt x="0" y="0"/>
                </a:lnTo>
                <a:lnTo>
                  <a:pt x="0" y="4044330"/>
                </a:lnTo>
                <a:lnTo>
                  <a:pt x="4319188" y="4044330"/>
                </a:lnTo>
                <a:lnTo>
                  <a:pt x="4319188"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2144777" y="1608126"/>
            <a:ext cx="2440509" cy="700493"/>
          </a:xfrm>
          <a:prstGeom prst="rect">
            <a:avLst/>
          </a:prstGeom>
        </p:spPr>
        <p:txBody>
          <a:bodyPr anchor="t" rtlCol="false" tIns="0" lIns="0" bIns="0" rIns="0">
            <a:spAutoFit/>
          </a:bodyPr>
          <a:lstStyle/>
          <a:p>
            <a:pPr algn="ctr">
              <a:lnSpc>
                <a:spcPts val="5321"/>
              </a:lnSpc>
              <a:spcBef>
                <a:spcPct val="0"/>
              </a:spcBef>
            </a:pPr>
            <a:r>
              <a:rPr lang="en-US" sz="4093">
                <a:solidFill>
                  <a:srgbClr val="000000"/>
                </a:solidFill>
                <a:latin typeface="Poppins"/>
                <a:ea typeface="Poppins"/>
                <a:cs typeface="Poppins"/>
                <a:sym typeface="Poppins"/>
              </a:rPr>
              <a:t>2</a:t>
            </a:r>
          </a:p>
        </p:txBody>
      </p:sp>
      <p:sp>
        <p:nvSpPr>
          <p:cNvPr name="TextBox 10" id="10"/>
          <p:cNvSpPr txBox="true"/>
          <p:nvPr/>
        </p:nvSpPr>
        <p:spPr>
          <a:xfrm rot="0">
            <a:off x="4135085" y="7627832"/>
            <a:ext cx="10272412" cy="647153"/>
          </a:xfrm>
          <a:prstGeom prst="rect">
            <a:avLst/>
          </a:prstGeom>
        </p:spPr>
        <p:txBody>
          <a:bodyPr anchor="t" rtlCol="false" tIns="0" lIns="0" bIns="0" rIns="0">
            <a:spAutoFit/>
          </a:bodyPr>
          <a:lstStyle/>
          <a:p>
            <a:pPr algn="ctr">
              <a:lnSpc>
                <a:spcPts val="4931"/>
              </a:lnSpc>
              <a:spcBef>
                <a:spcPct val="0"/>
              </a:spcBef>
            </a:pPr>
            <a:r>
              <a:rPr lang="en-US" b="true" sz="3793">
                <a:solidFill>
                  <a:srgbClr val="000000"/>
                </a:solidFill>
                <a:latin typeface="Poppins Bold"/>
                <a:ea typeface="Poppins Bold"/>
                <a:cs typeface="Poppins Bold"/>
                <a:sym typeface="Poppins Bold"/>
              </a:rPr>
              <a:t>IS</a:t>
            </a:r>
            <a:r>
              <a:rPr lang="en-US" b="true" sz="3793">
                <a:solidFill>
                  <a:srgbClr val="000000"/>
                </a:solidFill>
                <a:latin typeface="Poppins Bold"/>
                <a:ea typeface="Poppins Bold"/>
                <a:cs typeface="Poppins Bold"/>
                <a:sym typeface="Poppins Bold"/>
              </a:rPr>
              <a:t> THIS AN ACT OF SEXUAL HARASSMENT?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3944148" y="2099387"/>
            <a:ext cx="10399703" cy="5280640"/>
          </a:xfrm>
          <a:prstGeom prst="rect">
            <a:avLst/>
          </a:prstGeom>
        </p:spPr>
        <p:txBody>
          <a:bodyPr anchor="t" rtlCol="false" tIns="0" lIns="0" bIns="0" rIns="0">
            <a:spAutoFit/>
          </a:bodyPr>
          <a:lstStyle/>
          <a:p>
            <a:pPr algn="ctr">
              <a:lnSpc>
                <a:spcPts val="3512"/>
              </a:lnSpc>
              <a:spcBef>
                <a:spcPct val="0"/>
              </a:spcBef>
            </a:pPr>
            <a:r>
              <a:rPr lang="en-US" sz="2701">
                <a:solidFill>
                  <a:srgbClr val="000000"/>
                </a:solidFill>
                <a:latin typeface="Poppins"/>
                <a:ea typeface="Poppins"/>
                <a:cs typeface="Poppins"/>
                <a:sym typeface="Poppins"/>
              </a:rPr>
              <a:t>Ri</a:t>
            </a:r>
            <a:r>
              <a:rPr lang="en-US" sz="2701">
                <a:solidFill>
                  <a:srgbClr val="000000"/>
                </a:solidFill>
                <a:latin typeface="Poppins"/>
                <a:ea typeface="Poppins"/>
                <a:cs typeface="Poppins"/>
                <a:sym typeface="Poppins"/>
              </a:rPr>
              <a:t>tu has recenty joined as a fresher in a company. Parvez is assigned as her trainer for some period. Parvez is the lead of the team, which Ritu wants to join. She approaches Parvez for the same, and looking at her esteem, he agreed to her joining once her training period is over.</a:t>
            </a:r>
          </a:p>
          <a:p>
            <a:pPr algn="ctr">
              <a:lnSpc>
                <a:spcPts val="3512"/>
              </a:lnSpc>
              <a:spcBef>
                <a:spcPct val="0"/>
              </a:spcBef>
            </a:pPr>
            <a:r>
              <a:rPr lang="en-US" sz="2701">
                <a:solidFill>
                  <a:srgbClr val="000000"/>
                </a:solidFill>
                <a:latin typeface="Poppins"/>
                <a:ea typeface="Poppins"/>
                <a:cs typeface="Poppins"/>
                <a:sym typeface="Poppins"/>
              </a:rPr>
              <a:t>After the training period is over, Ritu joins Parvez’s team. During the course of them working together, Parvez asked Ritu for lunch various times, and Ritu went with him willingly, each time.</a:t>
            </a:r>
          </a:p>
          <a:p>
            <a:pPr algn="ctr">
              <a:lnSpc>
                <a:spcPts val="3512"/>
              </a:lnSpc>
              <a:spcBef>
                <a:spcPct val="0"/>
              </a:spcBef>
            </a:pPr>
            <a:r>
              <a:rPr lang="en-US" sz="2701">
                <a:solidFill>
                  <a:srgbClr val="000000"/>
                </a:solidFill>
                <a:latin typeface="Poppins"/>
                <a:ea typeface="Poppins"/>
                <a:cs typeface="Poppins"/>
                <a:sym typeface="Poppins"/>
              </a:rPr>
              <a:t>But slowly, as the workload increased for Ritu, she wasn’t able to accept lunch offer with Parvez. But he kept her asking, via messages and plethora of mails.</a:t>
            </a:r>
          </a:p>
        </p:txBody>
      </p:sp>
      <p:sp>
        <p:nvSpPr>
          <p:cNvPr name="Freeform 8" id="8"/>
          <p:cNvSpPr/>
          <p:nvPr/>
        </p:nvSpPr>
        <p:spPr>
          <a:xfrm flipH="true" flipV="false" rot="0">
            <a:off x="-337651" y="-647835"/>
            <a:ext cx="4319188" cy="4044330"/>
          </a:xfrm>
          <a:custGeom>
            <a:avLst/>
            <a:gdLst/>
            <a:ahLst/>
            <a:cxnLst/>
            <a:rect r="r" b="b" t="t" l="l"/>
            <a:pathLst>
              <a:path h="4044330" w="4319188">
                <a:moveTo>
                  <a:pt x="4319188" y="0"/>
                </a:moveTo>
                <a:lnTo>
                  <a:pt x="0" y="0"/>
                </a:lnTo>
                <a:lnTo>
                  <a:pt x="0" y="4044330"/>
                </a:lnTo>
                <a:lnTo>
                  <a:pt x="4319188" y="4044330"/>
                </a:lnTo>
                <a:lnTo>
                  <a:pt x="4319188"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2144777" y="1608126"/>
            <a:ext cx="2440509" cy="700493"/>
          </a:xfrm>
          <a:prstGeom prst="rect">
            <a:avLst/>
          </a:prstGeom>
        </p:spPr>
        <p:txBody>
          <a:bodyPr anchor="t" rtlCol="false" tIns="0" lIns="0" bIns="0" rIns="0">
            <a:spAutoFit/>
          </a:bodyPr>
          <a:lstStyle/>
          <a:p>
            <a:pPr algn="ctr">
              <a:lnSpc>
                <a:spcPts val="5321"/>
              </a:lnSpc>
              <a:spcBef>
                <a:spcPct val="0"/>
              </a:spcBef>
            </a:pPr>
            <a:r>
              <a:rPr lang="en-US" sz="4093">
                <a:solidFill>
                  <a:srgbClr val="000000"/>
                </a:solidFill>
                <a:latin typeface="Poppins"/>
                <a:ea typeface="Poppins"/>
                <a:cs typeface="Poppins"/>
                <a:sym typeface="Poppins"/>
              </a:rPr>
              <a:t>3</a:t>
            </a:r>
          </a:p>
        </p:txBody>
      </p:sp>
      <p:sp>
        <p:nvSpPr>
          <p:cNvPr name="TextBox 10" id="10"/>
          <p:cNvSpPr txBox="true"/>
          <p:nvPr/>
        </p:nvSpPr>
        <p:spPr>
          <a:xfrm rot="0">
            <a:off x="4135085" y="7627832"/>
            <a:ext cx="10272412" cy="647153"/>
          </a:xfrm>
          <a:prstGeom prst="rect">
            <a:avLst/>
          </a:prstGeom>
        </p:spPr>
        <p:txBody>
          <a:bodyPr anchor="t" rtlCol="false" tIns="0" lIns="0" bIns="0" rIns="0">
            <a:spAutoFit/>
          </a:bodyPr>
          <a:lstStyle/>
          <a:p>
            <a:pPr algn="ctr">
              <a:lnSpc>
                <a:spcPts val="4931"/>
              </a:lnSpc>
              <a:spcBef>
                <a:spcPct val="0"/>
              </a:spcBef>
            </a:pPr>
            <a:r>
              <a:rPr lang="en-US" b="true" sz="3793">
                <a:solidFill>
                  <a:srgbClr val="000000"/>
                </a:solidFill>
                <a:latin typeface="Poppins Bold"/>
                <a:ea typeface="Poppins Bold"/>
                <a:cs typeface="Poppins Bold"/>
                <a:sym typeface="Poppins Bold"/>
              </a:rPr>
              <a:t>IS</a:t>
            </a:r>
            <a:r>
              <a:rPr lang="en-US" b="true" sz="3793">
                <a:solidFill>
                  <a:srgbClr val="000000"/>
                </a:solidFill>
                <a:latin typeface="Poppins Bold"/>
                <a:ea typeface="Poppins Bold"/>
                <a:cs typeface="Poppins Bold"/>
                <a:sym typeface="Poppins Bold"/>
              </a:rPr>
              <a:t> THIS AN ACT OF SEXUAL HARASSMENT?</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4135085" y="2885564"/>
            <a:ext cx="10047312" cy="2564481"/>
          </a:xfrm>
          <a:prstGeom prst="rect">
            <a:avLst/>
          </a:prstGeom>
        </p:spPr>
        <p:txBody>
          <a:bodyPr anchor="t" rtlCol="false" tIns="0" lIns="0" bIns="0" rIns="0">
            <a:spAutoFit/>
          </a:bodyPr>
          <a:lstStyle/>
          <a:p>
            <a:pPr algn="ctr">
              <a:lnSpc>
                <a:spcPts val="4021"/>
              </a:lnSpc>
              <a:spcBef>
                <a:spcPct val="0"/>
              </a:spcBef>
            </a:pPr>
            <a:r>
              <a:rPr lang="en-US" sz="3093">
                <a:solidFill>
                  <a:srgbClr val="000000"/>
                </a:solidFill>
                <a:latin typeface="Poppins"/>
                <a:ea typeface="Poppins"/>
                <a:cs typeface="Poppins"/>
                <a:sym typeface="Poppins"/>
              </a:rPr>
              <a:t>An</a:t>
            </a:r>
            <a:r>
              <a:rPr lang="en-US" sz="3093">
                <a:solidFill>
                  <a:srgbClr val="000000"/>
                </a:solidFill>
                <a:latin typeface="Poppins"/>
                <a:ea typeface="Poppins"/>
                <a:cs typeface="Poppins"/>
                <a:sym typeface="Poppins"/>
              </a:rPr>
              <a:t>ita sent some pictures of a negligibly dressed women to Kartik.</a:t>
            </a:r>
          </a:p>
          <a:p>
            <a:pPr algn="ctr">
              <a:lnSpc>
                <a:spcPts val="4021"/>
              </a:lnSpc>
              <a:spcBef>
                <a:spcPct val="0"/>
              </a:spcBef>
            </a:pPr>
            <a:r>
              <a:rPr lang="en-US" sz="3093">
                <a:solidFill>
                  <a:srgbClr val="000000"/>
                </a:solidFill>
                <a:latin typeface="Poppins"/>
                <a:ea typeface="Poppins"/>
                <a:cs typeface="Poppins"/>
                <a:sym typeface="Poppins"/>
              </a:rPr>
              <a:t>Kartik replied her to stop sending, and never send such pictures ever again.</a:t>
            </a:r>
          </a:p>
          <a:p>
            <a:pPr algn="ctr">
              <a:lnSpc>
                <a:spcPts val="4021"/>
              </a:lnSpc>
              <a:spcBef>
                <a:spcPct val="0"/>
              </a:spcBef>
            </a:pPr>
            <a:r>
              <a:rPr lang="en-US" sz="3093">
                <a:solidFill>
                  <a:srgbClr val="000000"/>
                </a:solidFill>
                <a:latin typeface="Poppins"/>
                <a:ea typeface="Poppins"/>
                <a:cs typeface="Poppins"/>
                <a:sym typeface="Poppins"/>
              </a:rPr>
              <a:t>But Anita kept repeating it.</a:t>
            </a:r>
          </a:p>
        </p:txBody>
      </p:sp>
      <p:sp>
        <p:nvSpPr>
          <p:cNvPr name="Freeform 8" id="8"/>
          <p:cNvSpPr/>
          <p:nvPr/>
        </p:nvSpPr>
        <p:spPr>
          <a:xfrm flipH="true" flipV="false" rot="0">
            <a:off x="-337651" y="-647835"/>
            <a:ext cx="4319188" cy="4044330"/>
          </a:xfrm>
          <a:custGeom>
            <a:avLst/>
            <a:gdLst/>
            <a:ahLst/>
            <a:cxnLst/>
            <a:rect r="r" b="b" t="t" l="l"/>
            <a:pathLst>
              <a:path h="4044330" w="4319188">
                <a:moveTo>
                  <a:pt x="4319188" y="0"/>
                </a:moveTo>
                <a:lnTo>
                  <a:pt x="0" y="0"/>
                </a:lnTo>
                <a:lnTo>
                  <a:pt x="0" y="4044330"/>
                </a:lnTo>
                <a:lnTo>
                  <a:pt x="4319188" y="4044330"/>
                </a:lnTo>
                <a:lnTo>
                  <a:pt x="4319188"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2144777" y="1608126"/>
            <a:ext cx="2440509" cy="700493"/>
          </a:xfrm>
          <a:prstGeom prst="rect">
            <a:avLst/>
          </a:prstGeom>
        </p:spPr>
        <p:txBody>
          <a:bodyPr anchor="t" rtlCol="false" tIns="0" lIns="0" bIns="0" rIns="0">
            <a:spAutoFit/>
          </a:bodyPr>
          <a:lstStyle/>
          <a:p>
            <a:pPr algn="ctr">
              <a:lnSpc>
                <a:spcPts val="5321"/>
              </a:lnSpc>
              <a:spcBef>
                <a:spcPct val="0"/>
              </a:spcBef>
            </a:pPr>
            <a:r>
              <a:rPr lang="en-US" sz="4093">
                <a:solidFill>
                  <a:srgbClr val="000000"/>
                </a:solidFill>
                <a:latin typeface="Poppins"/>
                <a:ea typeface="Poppins"/>
                <a:cs typeface="Poppins"/>
                <a:sym typeface="Poppins"/>
              </a:rPr>
              <a:t>4</a:t>
            </a:r>
          </a:p>
        </p:txBody>
      </p:sp>
      <p:sp>
        <p:nvSpPr>
          <p:cNvPr name="TextBox 10" id="10"/>
          <p:cNvSpPr txBox="true"/>
          <p:nvPr/>
        </p:nvSpPr>
        <p:spPr>
          <a:xfrm rot="0">
            <a:off x="4135085" y="7627832"/>
            <a:ext cx="10272412" cy="647153"/>
          </a:xfrm>
          <a:prstGeom prst="rect">
            <a:avLst/>
          </a:prstGeom>
        </p:spPr>
        <p:txBody>
          <a:bodyPr anchor="t" rtlCol="false" tIns="0" lIns="0" bIns="0" rIns="0">
            <a:spAutoFit/>
          </a:bodyPr>
          <a:lstStyle/>
          <a:p>
            <a:pPr algn="ctr">
              <a:lnSpc>
                <a:spcPts val="4931"/>
              </a:lnSpc>
              <a:spcBef>
                <a:spcPct val="0"/>
              </a:spcBef>
            </a:pPr>
            <a:r>
              <a:rPr lang="en-US" b="true" sz="3793">
                <a:solidFill>
                  <a:srgbClr val="000000"/>
                </a:solidFill>
                <a:latin typeface="Poppins Bold"/>
                <a:ea typeface="Poppins Bold"/>
                <a:cs typeface="Poppins Bold"/>
                <a:sym typeface="Poppins Bold"/>
              </a:rPr>
              <a:t>IS</a:t>
            </a:r>
            <a:r>
              <a:rPr lang="en-US" b="true" sz="3793">
                <a:solidFill>
                  <a:srgbClr val="000000"/>
                </a:solidFill>
                <a:latin typeface="Poppins Bold"/>
                <a:ea typeface="Poppins Bold"/>
                <a:cs typeface="Poppins Bold"/>
                <a:sym typeface="Poppins Bold"/>
              </a:rPr>
              <a:t> THIS AN ACT OF SEXUAL HARASSMENT?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4135085" y="2885564"/>
            <a:ext cx="10047312" cy="4086735"/>
          </a:xfrm>
          <a:prstGeom prst="rect">
            <a:avLst/>
          </a:prstGeom>
        </p:spPr>
        <p:txBody>
          <a:bodyPr anchor="t" rtlCol="false" tIns="0" lIns="0" bIns="0" rIns="0">
            <a:spAutoFit/>
          </a:bodyPr>
          <a:lstStyle/>
          <a:p>
            <a:pPr algn="ctr">
              <a:lnSpc>
                <a:spcPts val="4021"/>
              </a:lnSpc>
              <a:spcBef>
                <a:spcPct val="0"/>
              </a:spcBef>
            </a:pPr>
            <a:r>
              <a:rPr lang="en-US" sz="3093">
                <a:solidFill>
                  <a:srgbClr val="000000"/>
                </a:solidFill>
                <a:latin typeface="Poppins"/>
                <a:ea typeface="Poppins"/>
                <a:cs typeface="Poppins"/>
                <a:sym typeface="Poppins"/>
              </a:rPr>
              <a:t>Lat</a:t>
            </a:r>
            <a:r>
              <a:rPr lang="en-US" sz="3093">
                <a:solidFill>
                  <a:srgbClr val="000000"/>
                </a:solidFill>
                <a:latin typeface="Poppins"/>
                <a:ea typeface="Poppins"/>
                <a:cs typeface="Poppins"/>
                <a:sym typeface="Poppins"/>
              </a:rPr>
              <a:t>ika was entering the office gate, suddenly Hiten came from behind, tapped her back, and said that she is looking hot in this yellow saree.</a:t>
            </a:r>
          </a:p>
          <a:p>
            <a:pPr algn="ctr">
              <a:lnSpc>
                <a:spcPts val="4021"/>
              </a:lnSpc>
              <a:spcBef>
                <a:spcPct val="0"/>
              </a:spcBef>
            </a:pPr>
            <a:r>
              <a:rPr lang="en-US" sz="3093">
                <a:solidFill>
                  <a:srgbClr val="000000"/>
                </a:solidFill>
                <a:latin typeface="Poppins"/>
                <a:ea typeface="Poppins"/>
                <a:cs typeface="Poppins"/>
                <a:sym typeface="Poppins"/>
              </a:rPr>
              <a:t>Latika didn’t like it, she stared at Hiten and conveyed him to keep his hands away from her.</a:t>
            </a:r>
          </a:p>
          <a:p>
            <a:pPr algn="ctr">
              <a:lnSpc>
                <a:spcPts val="4021"/>
              </a:lnSpc>
              <a:spcBef>
                <a:spcPct val="0"/>
              </a:spcBef>
            </a:pPr>
            <a:r>
              <a:rPr lang="en-US" sz="3093">
                <a:solidFill>
                  <a:srgbClr val="000000"/>
                </a:solidFill>
                <a:latin typeface="Poppins"/>
                <a:ea typeface="Poppins"/>
                <a:cs typeface="Poppins"/>
                <a:sym typeface="Poppins"/>
              </a:rPr>
              <a:t>Hiten understood it, and apologised for his current behaviour. He also vowed, to never repeat such action to her again.</a:t>
            </a:r>
          </a:p>
        </p:txBody>
      </p:sp>
      <p:sp>
        <p:nvSpPr>
          <p:cNvPr name="Freeform 8" id="8"/>
          <p:cNvSpPr/>
          <p:nvPr/>
        </p:nvSpPr>
        <p:spPr>
          <a:xfrm flipH="true" flipV="false" rot="0">
            <a:off x="-337651" y="-647835"/>
            <a:ext cx="4319188" cy="4044330"/>
          </a:xfrm>
          <a:custGeom>
            <a:avLst/>
            <a:gdLst/>
            <a:ahLst/>
            <a:cxnLst/>
            <a:rect r="r" b="b" t="t" l="l"/>
            <a:pathLst>
              <a:path h="4044330" w="4319188">
                <a:moveTo>
                  <a:pt x="4319188" y="0"/>
                </a:moveTo>
                <a:lnTo>
                  <a:pt x="0" y="0"/>
                </a:lnTo>
                <a:lnTo>
                  <a:pt x="0" y="4044330"/>
                </a:lnTo>
                <a:lnTo>
                  <a:pt x="4319188" y="4044330"/>
                </a:lnTo>
                <a:lnTo>
                  <a:pt x="4319188"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2144777" y="1608126"/>
            <a:ext cx="2440509" cy="700493"/>
          </a:xfrm>
          <a:prstGeom prst="rect">
            <a:avLst/>
          </a:prstGeom>
        </p:spPr>
        <p:txBody>
          <a:bodyPr anchor="t" rtlCol="false" tIns="0" lIns="0" bIns="0" rIns="0">
            <a:spAutoFit/>
          </a:bodyPr>
          <a:lstStyle/>
          <a:p>
            <a:pPr algn="ctr">
              <a:lnSpc>
                <a:spcPts val="5321"/>
              </a:lnSpc>
              <a:spcBef>
                <a:spcPct val="0"/>
              </a:spcBef>
            </a:pPr>
            <a:r>
              <a:rPr lang="en-US" sz="4093">
                <a:solidFill>
                  <a:srgbClr val="000000"/>
                </a:solidFill>
                <a:latin typeface="Poppins"/>
                <a:ea typeface="Poppins"/>
                <a:cs typeface="Poppins"/>
                <a:sym typeface="Poppins"/>
              </a:rPr>
              <a:t>5</a:t>
            </a:r>
          </a:p>
        </p:txBody>
      </p:sp>
      <p:sp>
        <p:nvSpPr>
          <p:cNvPr name="TextBox 10" id="10"/>
          <p:cNvSpPr txBox="true"/>
          <p:nvPr/>
        </p:nvSpPr>
        <p:spPr>
          <a:xfrm rot="0">
            <a:off x="4135085" y="7627832"/>
            <a:ext cx="10272412" cy="647153"/>
          </a:xfrm>
          <a:prstGeom prst="rect">
            <a:avLst/>
          </a:prstGeom>
        </p:spPr>
        <p:txBody>
          <a:bodyPr anchor="t" rtlCol="false" tIns="0" lIns="0" bIns="0" rIns="0">
            <a:spAutoFit/>
          </a:bodyPr>
          <a:lstStyle/>
          <a:p>
            <a:pPr algn="ctr">
              <a:lnSpc>
                <a:spcPts val="4931"/>
              </a:lnSpc>
              <a:spcBef>
                <a:spcPct val="0"/>
              </a:spcBef>
            </a:pPr>
            <a:r>
              <a:rPr lang="en-US" b="true" sz="3793">
                <a:solidFill>
                  <a:srgbClr val="000000"/>
                </a:solidFill>
                <a:latin typeface="Poppins Bold"/>
                <a:ea typeface="Poppins Bold"/>
                <a:cs typeface="Poppins Bold"/>
                <a:sym typeface="Poppins Bold"/>
              </a:rPr>
              <a:t>IS</a:t>
            </a:r>
            <a:r>
              <a:rPr lang="en-US" b="true" sz="3793">
                <a:solidFill>
                  <a:srgbClr val="000000"/>
                </a:solidFill>
                <a:latin typeface="Poppins Bold"/>
                <a:ea typeface="Poppins Bold"/>
                <a:cs typeface="Poppins Bold"/>
                <a:sym typeface="Poppins Bold"/>
              </a:rPr>
              <a:t> THIS AN ACT OF SEXUAL HARASSMENT?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true" rot="-5400000">
            <a:off x="-3156973" y="431713"/>
            <a:ext cx="10456538" cy="9254036"/>
          </a:xfrm>
          <a:custGeom>
            <a:avLst/>
            <a:gdLst/>
            <a:ahLst/>
            <a:cxnLst/>
            <a:rect r="r" b="b" t="t" l="l"/>
            <a:pathLst>
              <a:path h="9254036" w="10456538">
                <a:moveTo>
                  <a:pt x="10456538" y="9254036"/>
                </a:moveTo>
                <a:lnTo>
                  <a:pt x="0" y="9254036"/>
                </a:lnTo>
                <a:lnTo>
                  <a:pt x="0" y="0"/>
                </a:lnTo>
                <a:lnTo>
                  <a:pt x="10456538" y="0"/>
                </a:lnTo>
                <a:lnTo>
                  <a:pt x="10456538" y="9254036"/>
                </a:lnTo>
                <a:close/>
              </a:path>
            </a:pathLst>
          </a:custGeom>
          <a:blipFill>
            <a:blip r:embed="rId2"/>
            <a:stretch>
              <a:fillRect l="0" t="0" r="0" b="0"/>
            </a:stretch>
          </a:blipFill>
        </p:spPr>
      </p:sp>
      <p:sp>
        <p:nvSpPr>
          <p:cNvPr name="Freeform 3" id="3"/>
          <p:cNvSpPr/>
          <p:nvPr/>
        </p:nvSpPr>
        <p:spPr>
          <a:xfrm flipH="true" flipV="false" rot="0">
            <a:off x="12114006" y="-1378597"/>
            <a:ext cx="7574669" cy="7092645"/>
          </a:xfrm>
          <a:custGeom>
            <a:avLst/>
            <a:gdLst/>
            <a:ahLst/>
            <a:cxnLst/>
            <a:rect r="r" b="b" t="t" l="l"/>
            <a:pathLst>
              <a:path h="7092645" w="7574669">
                <a:moveTo>
                  <a:pt x="7574669" y="0"/>
                </a:moveTo>
                <a:lnTo>
                  <a:pt x="0" y="0"/>
                </a:lnTo>
                <a:lnTo>
                  <a:pt x="0" y="7092644"/>
                </a:lnTo>
                <a:lnTo>
                  <a:pt x="7574669" y="7092644"/>
                </a:lnTo>
                <a:lnTo>
                  <a:pt x="7574669" y="0"/>
                </a:lnTo>
                <a:close/>
              </a:path>
            </a:pathLst>
          </a:custGeom>
          <a:blipFill>
            <a:blip r:embed="rId3">
              <a:alphaModFix amt="68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9522986" y="1213712"/>
            <a:ext cx="7736314" cy="2474898"/>
            <a:chOff x="0" y="0"/>
            <a:chExt cx="2037548" cy="651825"/>
          </a:xfrm>
        </p:grpSpPr>
        <p:sp>
          <p:nvSpPr>
            <p:cNvPr name="Freeform 5" id="5"/>
            <p:cNvSpPr/>
            <p:nvPr/>
          </p:nvSpPr>
          <p:spPr>
            <a:xfrm flipH="false" flipV="false" rot="0">
              <a:off x="0" y="0"/>
              <a:ext cx="2037548" cy="651825"/>
            </a:xfrm>
            <a:custGeom>
              <a:avLst/>
              <a:gdLst/>
              <a:ahLst/>
              <a:cxnLst/>
              <a:rect r="r" b="b" t="t" l="l"/>
              <a:pathLst>
                <a:path h="651825" w="2037548">
                  <a:moveTo>
                    <a:pt x="20014" y="0"/>
                  </a:moveTo>
                  <a:lnTo>
                    <a:pt x="2017533" y="0"/>
                  </a:lnTo>
                  <a:cubicBezTo>
                    <a:pt x="2028587" y="0"/>
                    <a:pt x="2037548" y="8961"/>
                    <a:pt x="2037548" y="20014"/>
                  </a:cubicBezTo>
                  <a:lnTo>
                    <a:pt x="2037548" y="631810"/>
                  </a:lnTo>
                  <a:cubicBezTo>
                    <a:pt x="2037548" y="642864"/>
                    <a:pt x="2028587" y="651825"/>
                    <a:pt x="2017533" y="651825"/>
                  </a:cubicBezTo>
                  <a:lnTo>
                    <a:pt x="20014" y="651825"/>
                  </a:lnTo>
                  <a:cubicBezTo>
                    <a:pt x="8961" y="651825"/>
                    <a:pt x="0" y="642864"/>
                    <a:pt x="0" y="631810"/>
                  </a:cubicBezTo>
                  <a:lnTo>
                    <a:pt x="0" y="20014"/>
                  </a:lnTo>
                  <a:cubicBezTo>
                    <a:pt x="0" y="8961"/>
                    <a:pt x="8961" y="0"/>
                    <a:pt x="20014" y="0"/>
                  </a:cubicBezTo>
                  <a:close/>
                </a:path>
              </a:pathLst>
            </a:custGeom>
            <a:solidFill>
              <a:srgbClr val="8ECC90"/>
            </a:solidFill>
          </p:spPr>
        </p:sp>
        <p:sp>
          <p:nvSpPr>
            <p:cNvPr name="TextBox 6" id="6"/>
            <p:cNvSpPr txBox="true"/>
            <p:nvPr/>
          </p:nvSpPr>
          <p:spPr>
            <a:xfrm>
              <a:off x="0" y="-38100"/>
              <a:ext cx="2037548" cy="68992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9522986" y="3907684"/>
            <a:ext cx="7736314" cy="2474898"/>
            <a:chOff x="0" y="0"/>
            <a:chExt cx="2037548" cy="651825"/>
          </a:xfrm>
        </p:grpSpPr>
        <p:sp>
          <p:nvSpPr>
            <p:cNvPr name="Freeform 8" id="8"/>
            <p:cNvSpPr/>
            <p:nvPr/>
          </p:nvSpPr>
          <p:spPr>
            <a:xfrm flipH="false" flipV="false" rot="0">
              <a:off x="0" y="0"/>
              <a:ext cx="2037548" cy="651825"/>
            </a:xfrm>
            <a:custGeom>
              <a:avLst/>
              <a:gdLst/>
              <a:ahLst/>
              <a:cxnLst/>
              <a:rect r="r" b="b" t="t" l="l"/>
              <a:pathLst>
                <a:path h="651825" w="2037548">
                  <a:moveTo>
                    <a:pt x="20014" y="0"/>
                  </a:moveTo>
                  <a:lnTo>
                    <a:pt x="2017533" y="0"/>
                  </a:lnTo>
                  <a:cubicBezTo>
                    <a:pt x="2028587" y="0"/>
                    <a:pt x="2037548" y="8961"/>
                    <a:pt x="2037548" y="20014"/>
                  </a:cubicBezTo>
                  <a:lnTo>
                    <a:pt x="2037548" y="631810"/>
                  </a:lnTo>
                  <a:cubicBezTo>
                    <a:pt x="2037548" y="642864"/>
                    <a:pt x="2028587" y="651825"/>
                    <a:pt x="2017533" y="651825"/>
                  </a:cubicBezTo>
                  <a:lnTo>
                    <a:pt x="20014" y="651825"/>
                  </a:lnTo>
                  <a:cubicBezTo>
                    <a:pt x="8961" y="651825"/>
                    <a:pt x="0" y="642864"/>
                    <a:pt x="0" y="631810"/>
                  </a:cubicBezTo>
                  <a:lnTo>
                    <a:pt x="0" y="20014"/>
                  </a:lnTo>
                  <a:cubicBezTo>
                    <a:pt x="0" y="8961"/>
                    <a:pt x="8961" y="0"/>
                    <a:pt x="20014" y="0"/>
                  </a:cubicBezTo>
                  <a:close/>
                </a:path>
              </a:pathLst>
            </a:custGeom>
            <a:solidFill>
              <a:srgbClr val="8ECC90"/>
            </a:solidFill>
          </p:spPr>
        </p:sp>
        <p:sp>
          <p:nvSpPr>
            <p:cNvPr name="TextBox 9" id="9"/>
            <p:cNvSpPr txBox="true"/>
            <p:nvPr/>
          </p:nvSpPr>
          <p:spPr>
            <a:xfrm>
              <a:off x="0" y="-38100"/>
              <a:ext cx="2037548" cy="689925"/>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9522986" y="6597187"/>
            <a:ext cx="7736314" cy="2474898"/>
            <a:chOff x="0" y="0"/>
            <a:chExt cx="2037548" cy="651825"/>
          </a:xfrm>
        </p:grpSpPr>
        <p:sp>
          <p:nvSpPr>
            <p:cNvPr name="Freeform 11" id="11"/>
            <p:cNvSpPr/>
            <p:nvPr/>
          </p:nvSpPr>
          <p:spPr>
            <a:xfrm flipH="false" flipV="false" rot="0">
              <a:off x="0" y="0"/>
              <a:ext cx="2037548" cy="651825"/>
            </a:xfrm>
            <a:custGeom>
              <a:avLst/>
              <a:gdLst/>
              <a:ahLst/>
              <a:cxnLst/>
              <a:rect r="r" b="b" t="t" l="l"/>
              <a:pathLst>
                <a:path h="651825" w="2037548">
                  <a:moveTo>
                    <a:pt x="20014" y="0"/>
                  </a:moveTo>
                  <a:lnTo>
                    <a:pt x="2017533" y="0"/>
                  </a:lnTo>
                  <a:cubicBezTo>
                    <a:pt x="2028587" y="0"/>
                    <a:pt x="2037548" y="8961"/>
                    <a:pt x="2037548" y="20014"/>
                  </a:cubicBezTo>
                  <a:lnTo>
                    <a:pt x="2037548" y="631810"/>
                  </a:lnTo>
                  <a:cubicBezTo>
                    <a:pt x="2037548" y="642864"/>
                    <a:pt x="2028587" y="651825"/>
                    <a:pt x="2017533" y="651825"/>
                  </a:cubicBezTo>
                  <a:lnTo>
                    <a:pt x="20014" y="651825"/>
                  </a:lnTo>
                  <a:cubicBezTo>
                    <a:pt x="8961" y="651825"/>
                    <a:pt x="0" y="642864"/>
                    <a:pt x="0" y="631810"/>
                  </a:cubicBezTo>
                  <a:lnTo>
                    <a:pt x="0" y="20014"/>
                  </a:lnTo>
                  <a:cubicBezTo>
                    <a:pt x="0" y="8961"/>
                    <a:pt x="8961" y="0"/>
                    <a:pt x="20014" y="0"/>
                  </a:cubicBezTo>
                  <a:close/>
                </a:path>
              </a:pathLst>
            </a:custGeom>
            <a:solidFill>
              <a:srgbClr val="8ECC90"/>
            </a:solidFill>
          </p:spPr>
        </p:sp>
        <p:sp>
          <p:nvSpPr>
            <p:cNvPr name="TextBox 12" id="12"/>
            <p:cNvSpPr txBox="true"/>
            <p:nvPr/>
          </p:nvSpPr>
          <p:spPr>
            <a:xfrm>
              <a:off x="0" y="-38100"/>
              <a:ext cx="2037548" cy="689925"/>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2676182" y="5485320"/>
            <a:ext cx="5746313" cy="3586765"/>
            <a:chOff x="0" y="0"/>
            <a:chExt cx="890254" cy="555684"/>
          </a:xfrm>
        </p:grpSpPr>
        <p:sp>
          <p:nvSpPr>
            <p:cNvPr name="Freeform 14" id="14"/>
            <p:cNvSpPr/>
            <p:nvPr/>
          </p:nvSpPr>
          <p:spPr>
            <a:xfrm flipH="false" flipV="false" rot="0">
              <a:off x="0" y="0"/>
              <a:ext cx="890254" cy="555684"/>
            </a:xfrm>
            <a:custGeom>
              <a:avLst/>
              <a:gdLst/>
              <a:ahLst/>
              <a:cxnLst/>
              <a:rect r="r" b="b" t="t" l="l"/>
              <a:pathLst>
                <a:path h="555684" w="890254">
                  <a:moveTo>
                    <a:pt x="0" y="0"/>
                  </a:moveTo>
                  <a:lnTo>
                    <a:pt x="890254" y="0"/>
                  </a:lnTo>
                  <a:lnTo>
                    <a:pt x="890254" y="555684"/>
                  </a:lnTo>
                  <a:lnTo>
                    <a:pt x="0" y="555684"/>
                  </a:lnTo>
                  <a:close/>
                </a:path>
              </a:pathLst>
            </a:custGeom>
            <a:blipFill>
              <a:blip r:embed="rId5"/>
              <a:stretch>
                <a:fillRect l="0" t="-22257" r="0" b="-22257"/>
              </a:stretch>
            </a:blipFill>
          </p:spPr>
        </p:sp>
      </p:grpSp>
      <p:sp>
        <p:nvSpPr>
          <p:cNvPr name="TextBox 15" id="15"/>
          <p:cNvSpPr txBox="true"/>
          <p:nvPr/>
        </p:nvSpPr>
        <p:spPr>
          <a:xfrm rot="0">
            <a:off x="2676182" y="1391606"/>
            <a:ext cx="6467818" cy="3667125"/>
          </a:xfrm>
          <a:prstGeom prst="rect">
            <a:avLst/>
          </a:prstGeom>
        </p:spPr>
        <p:txBody>
          <a:bodyPr anchor="t" rtlCol="false" tIns="0" lIns="0" bIns="0" rIns="0">
            <a:spAutoFit/>
          </a:bodyPr>
          <a:lstStyle/>
          <a:p>
            <a:pPr algn="l">
              <a:lnSpc>
                <a:spcPts val="9600"/>
              </a:lnSpc>
            </a:pPr>
            <a:r>
              <a:rPr lang="en-US" sz="8000" b="true">
                <a:solidFill>
                  <a:srgbClr val="000000"/>
                </a:solidFill>
                <a:latin typeface="Open Sauce Bold"/>
                <a:ea typeface="Open Sauce Bold"/>
                <a:cs typeface="Open Sauce Bold"/>
                <a:sym typeface="Open Sauce Bold"/>
              </a:rPr>
              <a:t>Indian Law on Sexual Harassment</a:t>
            </a:r>
          </a:p>
        </p:txBody>
      </p:sp>
      <p:sp>
        <p:nvSpPr>
          <p:cNvPr name="TextBox 16" id="16"/>
          <p:cNvSpPr txBox="true"/>
          <p:nvPr/>
        </p:nvSpPr>
        <p:spPr>
          <a:xfrm rot="0">
            <a:off x="9662736" y="1637725"/>
            <a:ext cx="7456814" cy="1579245"/>
          </a:xfrm>
          <a:prstGeom prst="rect">
            <a:avLst/>
          </a:prstGeom>
        </p:spPr>
        <p:txBody>
          <a:bodyPr anchor="t" rtlCol="false" tIns="0" lIns="0" bIns="0" rIns="0">
            <a:spAutoFit/>
          </a:bodyPr>
          <a:lstStyle/>
          <a:p>
            <a:pPr algn="ctr">
              <a:lnSpc>
                <a:spcPts val="3120"/>
              </a:lnSpc>
            </a:pPr>
            <a:r>
              <a:rPr lang="en-US" sz="2400">
                <a:solidFill>
                  <a:srgbClr val="000000"/>
                </a:solidFill>
                <a:latin typeface="Poppins"/>
                <a:ea typeface="Poppins"/>
                <a:cs typeface="Poppins"/>
                <a:sym typeface="Poppins"/>
              </a:rPr>
              <a:t>Sexual Harassment of Women at Workplace (Prevention, Prohibition and Redressal) Act, 2013 (POSH Act), provides legal protection against sexual harassment.</a:t>
            </a:r>
          </a:p>
        </p:txBody>
      </p:sp>
      <p:sp>
        <p:nvSpPr>
          <p:cNvPr name="TextBox 17" id="17"/>
          <p:cNvSpPr txBox="true"/>
          <p:nvPr/>
        </p:nvSpPr>
        <p:spPr>
          <a:xfrm rot="0">
            <a:off x="10880945" y="4525327"/>
            <a:ext cx="5020395" cy="798195"/>
          </a:xfrm>
          <a:prstGeom prst="rect">
            <a:avLst/>
          </a:prstGeom>
        </p:spPr>
        <p:txBody>
          <a:bodyPr anchor="t" rtlCol="false" tIns="0" lIns="0" bIns="0" rIns="0">
            <a:spAutoFit/>
          </a:bodyPr>
          <a:lstStyle/>
          <a:p>
            <a:pPr algn="ctr">
              <a:lnSpc>
                <a:spcPts val="3120"/>
              </a:lnSpc>
            </a:pPr>
            <a:r>
              <a:rPr lang="en-US" sz="2400">
                <a:solidFill>
                  <a:srgbClr val="000000"/>
                </a:solidFill>
                <a:latin typeface="Poppins"/>
                <a:ea typeface="Poppins"/>
                <a:cs typeface="Poppins"/>
                <a:sym typeface="Poppins"/>
              </a:rPr>
              <a:t>Indian Penal Code (Section 209, 354, 376 and 509), 1860</a:t>
            </a:r>
          </a:p>
        </p:txBody>
      </p:sp>
      <p:sp>
        <p:nvSpPr>
          <p:cNvPr name="TextBox 18" id="18"/>
          <p:cNvSpPr txBox="true"/>
          <p:nvPr/>
        </p:nvSpPr>
        <p:spPr>
          <a:xfrm rot="0">
            <a:off x="10880945" y="7216463"/>
            <a:ext cx="5020395" cy="798195"/>
          </a:xfrm>
          <a:prstGeom prst="rect">
            <a:avLst/>
          </a:prstGeom>
        </p:spPr>
        <p:txBody>
          <a:bodyPr anchor="t" rtlCol="false" tIns="0" lIns="0" bIns="0" rIns="0">
            <a:spAutoFit/>
          </a:bodyPr>
          <a:lstStyle/>
          <a:p>
            <a:pPr algn="ctr">
              <a:lnSpc>
                <a:spcPts val="3120"/>
              </a:lnSpc>
            </a:pPr>
            <a:r>
              <a:rPr lang="en-US" sz="2400">
                <a:solidFill>
                  <a:srgbClr val="000000"/>
                </a:solidFill>
                <a:latin typeface="Poppins"/>
                <a:ea typeface="Poppins"/>
                <a:cs typeface="Poppins"/>
                <a:sym typeface="Poppins"/>
              </a:rPr>
              <a:t> Industrial Employment (Standing Orders) Act, 1946</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9446730" y="0"/>
            <a:ext cx="8841270" cy="10227626"/>
            <a:chOff x="0" y="0"/>
            <a:chExt cx="971388" cy="1123706"/>
          </a:xfrm>
        </p:grpSpPr>
        <p:sp>
          <p:nvSpPr>
            <p:cNvPr name="Freeform 3" id="3"/>
            <p:cNvSpPr/>
            <p:nvPr/>
          </p:nvSpPr>
          <p:spPr>
            <a:xfrm flipH="false" flipV="false" rot="0">
              <a:off x="0" y="0"/>
              <a:ext cx="971388" cy="1123706"/>
            </a:xfrm>
            <a:custGeom>
              <a:avLst/>
              <a:gdLst/>
              <a:ahLst/>
              <a:cxnLst/>
              <a:rect r="r" b="b" t="t" l="l"/>
              <a:pathLst>
                <a:path h="1123706" w="971388">
                  <a:moveTo>
                    <a:pt x="0" y="0"/>
                  </a:moveTo>
                  <a:lnTo>
                    <a:pt x="971388" y="0"/>
                  </a:lnTo>
                  <a:lnTo>
                    <a:pt x="971388" y="1123706"/>
                  </a:lnTo>
                  <a:lnTo>
                    <a:pt x="0" y="1123706"/>
                  </a:lnTo>
                  <a:close/>
                </a:path>
              </a:pathLst>
            </a:custGeom>
            <a:blipFill>
              <a:blip r:embed="rId2"/>
              <a:stretch>
                <a:fillRect l="-36814" t="0" r="-36814" b="0"/>
              </a:stretch>
            </a:blipFill>
          </p:spPr>
        </p:sp>
      </p:grpSp>
      <p:sp>
        <p:nvSpPr>
          <p:cNvPr name="Freeform 4" id="4"/>
          <p:cNvSpPr/>
          <p:nvPr/>
        </p:nvSpPr>
        <p:spPr>
          <a:xfrm flipH="true" flipV="false" rot="-5400000">
            <a:off x="11745522" y="431713"/>
            <a:ext cx="10456538" cy="9254036"/>
          </a:xfrm>
          <a:custGeom>
            <a:avLst/>
            <a:gdLst/>
            <a:ahLst/>
            <a:cxnLst/>
            <a:rect r="r" b="b" t="t" l="l"/>
            <a:pathLst>
              <a:path h="9254036" w="10456538">
                <a:moveTo>
                  <a:pt x="10456538" y="0"/>
                </a:moveTo>
                <a:lnTo>
                  <a:pt x="0" y="0"/>
                </a:lnTo>
                <a:lnTo>
                  <a:pt x="0" y="9254036"/>
                </a:lnTo>
                <a:lnTo>
                  <a:pt x="10456538" y="9254036"/>
                </a:lnTo>
                <a:lnTo>
                  <a:pt x="10456538" y="0"/>
                </a:lnTo>
                <a:close/>
              </a:path>
            </a:pathLst>
          </a:custGeom>
          <a:blipFill>
            <a:blip r:embed="rId3"/>
            <a:stretch>
              <a:fillRect l="0" t="0" r="0" b="0"/>
            </a:stretch>
          </a:blipFill>
        </p:spPr>
      </p:sp>
      <p:sp>
        <p:nvSpPr>
          <p:cNvPr name="TextBox 5" id="5"/>
          <p:cNvSpPr txBox="true"/>
          <p:nvPr/>
        </p:nvSpPr>
        <p:spPr>
          <a:xfrm rot="0">
            <a:off x="10505973" y="1162069"/>
            <a:ext cx="6467818" cy="3886200"/>
          </a:xfrm>
          <a:prstGeom prst="rect">
            <a:avLst/>
          </a:prstGeom>
        </p:spPr>
        <p:txBody>
          <a:bodyPr anchor="t" rtlCol="false" tIns="0" lIns="0" bIns="0" rIns="0">
            <a:spAutoFit/>
          </a:bodyPr>
          <a:lstStyle/>
          <a:p>
            <a:pPr algn="l">
              <a:lnSpc>
                <a:spcPts val="7680"/>
              </a:lnSpc>
            </a:pPr>
            <a:r>
              <a:rPr lang="en-US" sz="6400" b="true">
                <a:solidFill>
                  <a:srgbClr val="000000"/>
                </a:solidFill>
                <a:latin typeface="Open Sauce Bold"/>
                <a:ea typeface="Open Sauce Bold"/>
                <a:cs typeface="Open Sauce Bold"/>
                <a:sym typeface="Open Sauce Bold"/>
              </a:rPr>
              <a:t>What constitutes sexual harassment???</a:t>
            </a:r>
          </a:p>
        </p:txBody>
      </p:sp>
      <p:sp>
        <p:nvSpPr>
          <p:cNvPr name="Freeform 6" id="6"/>
          <p:cNvSpPr/>
          <p:nvPr/>
        </p:nvSpPr>
        <p:spPr>
          <a:xfrm flipH="true" flipV="false" rot="0">
            <a:off x="-1874569" y="4067185"/>
            <a:ext cx="6732873" cy="6304417"/>
          </a:xfrm>
          <a:custGeom>
            <a:avLst/>
            <a:gdLst/>
            <a:ahLst/>
            <a:cxnLst/>
            <a:rect r="r" b="b" t="t" l="l"/>
            <a:pathLst>
              <a:path h="6304417" w="6732873">
                <a:moveTo>
                  <a:pt x="6732873" y="0"/>
                </a:moveTo>
                <a:lnTo>
                  <a:pt x="0" y="0"/>
                </a:lnTo>
                <a:lnTo>
                  <a:pt x="0" y="6304417"/>
                </a:lnTo>
                <a:lnTo>
                  <a:pt x="6732873" y="6304417"/>
                </a:lnTo>
                <a:lnTo>
                  <a:pt x="6732873" y="0"/>
                </a:lnTo>
                <a:close/>
              </a:path>
            </a:pathLst>
          </a:custGeom>
          <a:blipFill>
            <a:blip r:embed="rId4">
              <a:alphaModFix amt="68000"/>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710416" y="1186696"/>
            <a:ext cx="7736314" cy="7913608"/>
            <a:chOff x="0" y="0"/>
            <a:chExt cx="2037548" cy="2084242"/>
          </a:xfrm>
        </p:grpSpPr>
        <p:sp>
          <p:nvSpPr>
            <p:cNvPr name="Freeform 8" id="8"/>
            <p:cNvSpPr/>
            <p:nvPr/>
          </p:nvSpPr>
          <p:spPr>
            <a:xfrm flipH="false" flipV="false" rot="0">
              <a:off x="0" y="0"/>
              <a:ext cx="2037548" cy="2084242"/>
            </a:xfrm>
            <a:custGeom>
              <a:avLst/>
              <a:gdLst/>
              <a:ahLst/>
              <a:cxnLst/>
              <a:rect r="r" b="b" t="t" l="l"/>
              <a:pathLst>
                <a:path h="2084242" w="2037548">
                  <a:moveTo>
                    <a:pt x="20014" y="0"/>
                  </a:moveTo>
                  <a:lnTo>
                    <a:pt x="2017533" y="0"/>
                  </a:lnTo>
                  <a:cubicBezTo>
                    <a:pt x="2028587" y="0"/>
                    <a:pt x="2037548" y="8961"/>
                    <a:pt x="2037548" y="20014"/>
                  </a:cubicBezTo>
                  <a:lnTo>
                    <a:pt x="2037548" y="2064228"/>
                  </a:lnTo>
                  <a:cubicBezTo>
                    <a:pt x="2037548" y="2075281"/>
                    <a:pt x="2028587" y="2084242"/>
                    <a:pt x="2017533" y="2084242"/>
                  </a:cubicBezTo>
                  <a:lnTo>
                    <a:pt x="20014" y="2084242"/>
                  </a:lnTo>
                  <a:cubicBezTo>
                    <a:pt x="8961" y="2084242"/>
                    <a:pt x="0" y="2075281"/>
                    <a:pt x="0" y="2064228"/>
                  </a:cubicBezTo>
                  <a:lnTo>
                    <a:pt x="0" y="20014"/>
                  </a:lnTo>
                  <a:cubicBezTo>
                    <a:pt x="0" y="8961"/>
                    <a:pt x="8961" y="0"/>
                    <a:pt x="20014" y="0"/>
                  </a:cubicBezTo>
                  <a:close/>
                </a:path>
              </a:pathLst>
            </a:custGeom>
            <a:solidFill>
              <a:srgbClr val="8ECC90"/>
            </a:solidFill>
          </p:spPr>
        </p:sp>
        <p:sp>
          <p:nvSpPr>
            <p:cNvPr name="TextBox 9" id="9"/>
            <p:cNvSpPr txBox="true"/>
            <p:nvPr/>
          </p:nvSpPr>
          <p:spPr>
            <a:xfrm>
              <a:off x="0" y="-38100"/>
              <a:ext cx="2037548" cy="2122342"/>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2540761" y="1649749"/>
            <a:ext cx="6075625" cy="1064260"/>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PHYSICAL CONTACT AND ADVANCES</a:t>
            </a:r>
          </a:p>
        </p:txBody>
      </p:sp>
      <p:sp>
        <p:nvSpPr>
          <p:cNvPr name="AutoShape 11" id="11"/>
          <p:cNvSpPr/>
          <p:nvPr/>
        </p:nvSpPr>
        <p:spPr>
          <a:xfrm>
            <a:off x="1710416" y="2990869"/>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2" id="12"/>
          <p:cNvSpPr/>
          <p:nvPr/>
        </p:nvSpPr>
        <p:spPr>
          <a:xfrm>
            <a:off x="1710416" y="5143500"/>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3" id="13"/>
          <p:cNvSpPr/>
          <p:nvPr/>
        </p:nvSpPr>
        <p:spPr>
          <a:xfrm>
            <a:off x="1710416" y="7296131"/>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TextBox 14" id="14"/>
          <p:cNvSpPr txBox="true"/>
          <p:nvPr/>
        </p:nvSpPr>
        <p:spPr>
          <a:xfrm rot="0">
            <a:off x="2540761" y="3634750"/>
            <a:ext cx="6075625" cy="1064260"/>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DEMANDING OR REQUESTING SEXUAL FAVOURS</a:t>
            </a:r>
          </a:p>
        </p:txBody>
      </p:sp>
      <p:sp>
        <p:nvSpPr>
          <p:cNvPr name="TextBox 15" id="15"/>
          <p:cNvSpPr txBox="true"/>
          <p:nvPr/>
        </p:nvSpPr>
        <p:spPr>
          <a:xfrm rot="0">
            <a:off x="3293467" y="5659110"/>
            <a:ext cx="4570212" cy="1064260"/>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SHOWING PORNOGRAPHY</a:t>
            </a:r>
          </a:p>
        </p:txBody>
      </p:sp>
      <p:sp>
        <p:nvSpPr>
          <p:cNvPr name="TextBox 16" id="16"/>
          <p:cNvSpPr txBox="true"/>
          <p:nvPr/>
        </p:nvSpPr>
        <p:spPr>
          <a:xfrm rot="0">
            <a:off x="3293467" y="7686656"/>
            <a:ext cx="4570212" cy="1064260"/>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SEXUALLY COLORED REMARKS</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14032695" y="-84769"/>
            <a:ext cx="6078264" cy="5691466"/>
          </a:xfrm>
          <a:custGeom>
            <a:avLst/>
            <a:gdLst/>
            <a:ahLst/>
            <a:cxnLst/>
            <a:rect r="r" b="b" t="t" l="l"/>
            <a:pathLst>
              <a:path h="5691466" w="6078264">
                <a:moveTo>
                  <a:pt x="6078264" y="0"/>
                </a:moveTo>
                <a:lnTo>
                  <a:pt x="0" y="0"/>
                </a:lnTo>
                <a:lnTo>
                  <a:pt x="0" y="5691466"/>
                </a:lnTo>
                <a:lnTo>
                  <a:pt x="6078264" y="5691466"/>
                </a:lnTo>
                <a:lnTo>
                  <a:pt x="6078264"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620411" y="1028700"/>
            <a:ext cx="7638889" cy="8229600"/>
            <a:chOff x="0" y="0"/>
            <a:chExt cx="2011888" cy="2167467"/>
          </a:xfrm>
        </p:grpSpPr>
        <p:sp>
          <p:nvSpPr>
            <p:cNvPr name="Freeform 4" id="4"/>
            <p:cNvSpPr/>
            <p:nvPr/>
          </p:nvSpPr>
          <p:spPr>
            <a:xfrm flipH="false" flipV="false" rot="0">
              <a:off x="0" y="0"/>
              <a:ext cx="2011888" cy="2167467"/>
            </a:xfrm>
            <a:custGeom>
              <a:avLst/>
              <a:gdLst/>
              <a:ahLst/>
              <a:cxnLst/>
              <a:rect r="r" b="b" t="t" l="l"/>
              <a:pathLst>
                <a:path h="2167467" w="2011888">
                  <a:moveTo>
                    <a:pt x="20270" y="0"/>
                  </a:moveTo>
                  <a:lnTo>
                    <a:pt x="1991619" y="0"/>
                  </a:lnTo>
                  <a:cubicBezTo>
                    <a:pt x="2002813" y="0"/>
                    <a:pt x="2011888" y="9075"/>
                    <a:pt x="2011888" y="20270"/>
                  </a:cubicBezTo>
                  <a:lnTo>
                    <a:pt x="2011888" y="2147197"/>
                  </a:lnTo>
                  <a:cubicBezTo>
                    <a:pt x="2011888" y="2158392"/>
                    <a:pt x="2002813" y="2167467"/>
                    <a:pt x="1991619" y="2167467"/>
                  </a:cubicBezTo>
                  <a:lnTo>
                    <a:pt x="20270" y="2167467"/>
                  </a:lnTo>
                  <a:cubicBezTo>
                    <a:pt x="14894" y="2167467"/>
                    <a:pt x="9738" y="2165331"/>
                    <a:pt x="5937" y="2161530"/>
                  </a:cubicBezTo>
                  <a:cubicBezTo>
                    <a:pt x="2136" y="2157729"/>
                    <a:pt x="0" y="2152573"/>
                    <a:pt x="0" y="2147197"/>
                  </a:cubicBezTo>
                  <a:lnTo>
                    <a:pt x="0" y="20270"/>
                  </a:lnTo>
                  <a:cubicBezTo>
                    <a:pt x="0" y="9075"/>
                    <a:pt x="9075" y="0"/>
                    <a:pt x="20270" y="0"/>
                  </a:cubicBezTo>
                  <a:close/>
                </a:path>
              </a:pathLst>
            </a:custGeom>
            <a:solidFill>
              <a:srgbClr val="8ECC90"/>
            </a:solidFill>
          </p:spPr>
        </p:sp>
        <p:sp>
          <p:nvSpPr>
            <p:cNvPr name="TextBox 5" id="5"/>
            <p:cNvSpPr txBox="true"/>
            <p:nvPr/>
          </p:nvSpPr>
          <p:spPr>
            <a:xfrm>
              <a:off x="0" y="-38100"/>
              <a:ext cx="2011888" cy="2205567"/>
            </a:xfrm>
            <a:prstGeom prst="rect">
              <a:avLst/>
            </a:prstGeom>
          </p:spPr>
          <p:txBody>
            <a:bodyPr anchor="ctr" rtlCol="false" tIns="50800" lIns="50800" bIns="50800" rIns="50800"/>
            <a:lstStyle/>
            <a:p>
              <a:pPr algn="ctr">
                <a:lnSpc>
                  <a:spcPts val="2659"/>
                </a:lnSpc>
              </a:pPr>
            </a:p>
          </p:txBody>
        </p:sp>
      </p:grpSp>
      <p:sp>
        <p:nvSpPr>
          <p:cNvPr name="AutoShape 6" id="6"/>
          <p:cNvSpPr/>
          <p:nvPr/>
        </p:nvSpPr>
        <p:spPr>
          <a:xfrm>
            <a:off x="9620411" y="6781348"/>
            <a:ext cx="7638889"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Freeform 7" id="7"/>
          <p:cNvSpPr/>
          <p:nvPr/>
        </p:nvSpPr>
        <p:spPr>
          <a:xfrm flipH="true" flipV="true" rot="-5400000">
            <a:off x="-2136251" y="591503"/>
            <a:ext cx="10287000" cy="9103995"/>
          </a:xfrm>
          <a:custGeom>
            <a:avLst/>
            <a:gdLst/>
            <a:ahLst/>
            <a:cxnLst/>
            <a:rect r="r" b="b" t="t" l="l"/>
            <a:pathLst>
              <a:path h="9103995" w="10287000">
                <a:moveTo>
                  <a:pt x="10287000" y="9103995"/>
                </a:moveTo>
                <a:lnTo>
                  <a:pt x="0" y="9103995"/>
                </a:lnTo>
                <a:lnTo>
                  <a:pt x="0" y="0"/>
                </a:lnTo>
                <a:lnTo>
                  <a:pt x="10287000" y="0"/>
                </a:lnTo>
                <a:lnTo>
                  <a:pt x="10287000" y="9103995"/>
                </a:lnTo>
                <a:close/>
              </a:path>
            </a:pathLst>
          </a:custGeom>
          <a:blipFill>
            <a:blip r:embed="rId4"/>
            <a:stretch>
              <a:fillRect l="0" t="0" r="0" b="0"/>
            </a:stretch>
          </a:blipFill>
        </p:spPr>
      </p:sp>
      <p:grpSp>
        <p:nvGrpSpPr>
          <p:cNvPr name="Group 8" id="8"/>
          <p:cNvGrpSpPr/>
          <p:nvPr/>
        </p:nvGrpSpPr>
        <p:grpSpPr>
          <a:xfrm rot="0">
            <a:off x="995103" y="1044222"/>
            <a:ext cx="8340650" cy="4114800"/>
            <a:chOff x="0" y="0"/>
            <a:chExt cx="1292185" cy="637490"/>
          </a:xfrm>
        </p:grpSpPr>
        <p:sp>
          <p:nvSpPr>
            <p:cNvPr name="Freeform 9" id="9"/>
            <p:cNvSpPr/>
            <p:nvPr/>
          </p:nvSpPr>
          <p:spPr>
            <a:xfrm flipH="false" flipV="false" rot="0">
              <a:off x="0" y="0"/>
              <a:ext cx="1292185" cy="637490"/>
            </a:xfrm>
            <a:custGeom>
              <a:avLst/>
              <a:gdLst/>
              <a:ahLst/>
              <a:cxnLst/>
              <a:rect r="r" b="b" t="t" l="l"/>
              <a:pathLst>
                <a:path h="637490" w="1292185">
                  <a:moveTo>
                    <a:pt x="0" y="0"/>
                  </a:moveTo>
                  <a:lnTo>
                    <a:pt x="1292185" y="0"/>
                  </a:lnTo>
                  <a:lnTo>
                    <a:pt x="1292185" y="637490"/>
                  </a:lnTo>
                  <a:lnTo>
                    <a:pt x="0" y="637490"/>
                  </a:lnTo>
                  <a:close/>
                </a:path>
              </a:pathLst>
            </a:custGeom>
            <a:blipFill>
              <a:blip r:embed="rId5"/>
              <a:stretch>
                <a:fillRect l="0" t="-3087" r="0" b="-3087"/>
              </a:stretch>
            </a:blipFill>
          </p:spPr>
        </p:sp>
      </p:grpSp>
      <p:grpSp>
        <p:nvGrpSpPr>
          <p:cNvPr name="Group 10" id="10"/>
          <p:cNvGrpSpPr/>
          <p:nvPr/>
        </p:nvGrpSpPr>
        <p:grpSpPr>
          <a:xfrm rot="0">
            <a:off x="995103" y="5351105"/>
            <a:ext cx="3469839" cy="3907195"/>
            <a:chOff x="0" y="0"/>
            <a:chExt cx="537569" cy="605327"/>
          </a:xfrm>
        </p:grpSpPr>
        <p:sp>
          <p:nvSpPr>
            <p:cNvPr name="Freeform 11" id="11"/>
            <p:cNvSpPr/>
            <p:nvPr/>
          </p:nvSpPr>
          <p:spPr>
            <a:xfrm flipH="false" flipV="false" rot="0">
              <a:off x="0" y="0"/>
              <a:ext cx="537569" cy="605327"/>
            </a:xfrm>
            <a:custGeom>
              <a:avLst/>
              <a:gdLst/>
              <a:ahLst/>
              <a:cxnLst/>
              <a:rect r="r" b="b" t="t" l="l"/>
              <a:pathLst>
                <a:path h="605327" w="537569">
                  <a:moveTo>
                    <a:pt x="0" y="0"/>
                  </a:moveTo>
                  <a:lnTo>
                    <a:pt x="537569" y="0"/>
                  </a:lnTo>
                  <a:lnTo>
                    <a:pt x="537569" y="605327"/>
                  </a:lnTo>
                  <a:lnTo>
                    <a:pt x="0" y="605327"/>
                  </a:lnTo>
                  <a:close/>
                </a:path>
              </a:pathLst>
            </a:custGeom>
            <a:blipFill>
              <a:blip r:embed="rId6"/>
              <a:stretch>
                <a:fillRect l="-50198" t="0" r="-50198" b="0"/>
              </a:stretch>
            </a:blipFill>
          </p:spPr>
        </p:sp>
      </p:grpSp>
      <p:grpSp>
        <p:nvGrpSpPr>
          <p:cNvPr name="Group 12" id="12"/>
          <p:cNvGrpSpPr/>
          <p:nvPr/>
        </p:nvGrpSpPr>
        <p:grpSpPr>
          <a:xfrm rot="0">
            <a:off x="4694791" y="5351105"/>
            <a:ext cx="4640963" cy="3907195"/>
            <a:chOff x="0" y="0"/>
            <a:chExt cx="719007" cy="605327"/>
          </a:xfrm>
        </p:grpSpPr>
        <p:sp>
          <p:nvSpPr>
            <p:cNvPr name="Freeform 13" id="13"/>
            <p:cNvSpPr/>
            <p:nvPr/>
          </p:nvSpPr>
          <p:spPr>
            <a:xfrm flipH="false" flipV="false" rot="0">
              <a:off x="0" y="0"/>
              <a:ext cx="719007" cy="605327"/>
            </a:xfrm>
            <a:custGeom>
              <a:avLst/>
              <a:gdLst/>
              <a:ahLst/>
              <a:cxnLst/>
              <a:rect r="r" b="b" t="t" l="l"/>
              <a:pathLst>
                <a:path h="605327" w="719007">
                  <a:moveTo>
                    <a:pt x="0" y="0"/>
                  </a:moveTo>
                  <a:lnTo>
                    <a:pt x="719007" y="0"/>
                  </a:lnTo>
                  <a:lnTo>
                    <a:pt x="719007" y="605327"/>
                  </a:lnTo>
                  <a:lnTo>
                    <a:pt x="0" y="605327"/>
                  </a:lnTo>
                  <a:close/>
                </a:path>
              </a:pathLst>
            </a:custGeom>
            <a:blipFill>
              <a:blip r:embed="rId7"/>
              <a:stretch>
                <a:fillRect l="-13141" t="0" r="-13141" b="0"/>
              </a:stretch>
            </a:blipFill>
          </p:spPr>
        </p:sp>
      </p:grpSp>
      <p:sp>
        <p:nvSpPr>
          <p:cNvPr name="TextBox 14" id="14"/>
          <p:cNvSpPr txBox="true"/>
          <p:nvPr/>
        </p:nvSpPr>
        <p:spPr>
          <a:xfrm rot="0">
            <a:off x="10205947" y="1687919"/>
            <a:ext cx="6467818" cy="2828925"/>
          </a:xfrm>
          <a:prstGeom prst="rect">
            <a:avLst/>
          </a:prstGeom>
        </p:spPr>
        <p:txBody>
          <a:bodyPr anchor="t" rtlCol="false" tIns="0" lIns="0" bIns="0" rIns="0">
            <a:spAutoFit/>
          </a:bodyPr>
          <a:lstStyle/>
          <a:p>
            <a:pPr algn="l">
              <a:lnSpc>
                <a:spcPts val="7440"/>
              </a:lnSpc>
            </a:pPr>
            <a:r>
              <a:rPr lang="en-US" sz="6200" b="true">
                <a:solidFill>
                  <a:srgbClr val="000000"/>
                </a:solidFill>
                <a:latin typeface="Open Sauce Bold"/>
                <a:ea typeface="Open Sauce Bold"/>
                <a:cs typeface="Open Sauce Bold"/>
                <a:sym typeface="Open Sauce Bold"/>
              </a:rPr>
              <a:t>Sexual Harassment Consequences</a:t>
            </a:r>
          </a:p>
        </p:txBody>
      </p:sp>
      <p:sp>
        <p:nvSpPr>
          <p:cNvPr name="TextBox 15" id="15"/>
          <p:cNvSpPr txBox="true"/>
          <p:nvPr/>
        </p:nvSpPr>
        <p:spPr>
          <a:xfrm rot="0">
            <a:off x="10402043" y="5069390"/>
            <a:ext cx="6075625" cy="1579245"/>
          </a:xfrm>
          <a:prstGeom prst="rect">
            <a:avLst/>
          </a:prstGeom>
        </p:spPr>
        <p:txBody>
          <a:bodyPr anchor="t" rtlCol="false" tIns="0" lIns="0" bIns="0" rIns="0">
            <a:spAutoFit/>
          </a:bodyPr>
          <a:lstStyle/>
          <a:p>
            <a:pPr algn="ctr">
              <a:lnSpc>
                <a:spcPts val="3120"/>
              </a:lnSpc>
            </a:pPr>
            <a:r>
              <a:rPr lang="en-US" sz="2400">
                <a:solidFill>
                  <a:srgbClr val="000000"/>
                </a:solidFill>
                <a:latin typeface="Poppins"/>
                <a:ea typeface="Poppins"/>
                <a:cs typeface="Poppins"/>
                <a:sym typeface="Poppins"/>
              </a:rPr>
              <a:t>After receiving the complaint of harassment, due investigation would be done, and the credibility of the complaint would be identified.</a:t>
            </a:r>
          </a:p>
        </p:txBody>
      </p:sp>
      <p:sp>
        <p:nvSpPr>
          <p:cNvPr name="TextBox 16" id="16"/>
          <p:cNvSpPr txBox="true"/>
          <p:nvPr/>
        </p:nvSpPr>
        <p:spPr>
          <a:xfrm rot="0">
            <a:off x="10402043" y="7201182"/>
            <a:ext cx="6075625" cy="798195"/>
          </a:xfrm>
          <a:prstGeom prst="rect">
            <a:avLst/>
          </a:prstGeom>
        </p:spPr>
        <p:txBody>
          <a:bodyPr anchor="t" rtlCol="false" tIns="0" lIns="0" bIns="0" rIns="0">
            <a:spAutoFit/>
          </a:bodyPr>
          <a:lstStyle/>
          <a:p>
            <a:pPr algn="ctr">
              <a:lnSpc>
                <a:spcPts val="3120"/>
              </a:lnSpc>
            </a:pPr>
            <a:r>
              <a:rPr lang="en-US" sz="2400">
                <a:solidFill>
                  <a:srgbClr val="000000"/>
                </a:solidFill>
                <a:latin typeface="Poppins"/>
                <a:ea typeface="Poppins"/>
                <a:cs typeface="Poppins"/>
                <a:sym typeface="Poppins"/>
              </a:rPr>
              <a:t>If the complaint is found positive, strict remedial actions would be undertaken.</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6582511" y="-2362787"/>
            <a:ext cx="13421525" cy="11878050"/>
          </a:xfrm>
          <a:custGeom>
            <a:avLst/>
            <a:gdLst/>
            <a:ahLst/>
            <a:cxnLst/>
            <a:rect r="r" b="b" t="t" l="l"/>
            <a:pathLst>
              <a:path h="11878050" w="13421525">
                <a:moveTo>
                  <a:pt x="13421525" y="0"/>
                </a:moveTo>
                <a:lnTo>
                  <a:pt x="0" y="0"/>
                </a:lnTo>
                <a:lnTo>
                  <a:pt x="0" y="11878049"/>
                </a:lnTo>
                <a:lnTo>
                  <a:pt x="13421525" y="11878049"/>
                </a:lnTo>
                <a:lnTo>
                  <a:pt x="13421525" y="0"/>
                </a:lnTo>
                <a:close/>
              </a:path>
            </a:pathLst>
          </a:custGeom>
          <a:blipFill>
            <a:blip r:embed="rId4"/>
            <a:stretch>
              <a:fillRect l="0" t="0" r="0" b="0"/>
            </a:stretch>
          </a:blipFill>
        </p:spPr>
      </p:sp>
      <p:sp>
        <p:nvSpPr>
          <p:cNvPr name="Freeform 4" id="4"/>
          <p:cNvSpPr/>
          <p:nvPr/>
        </p:nvSpPr>
        <p:spPr>
          <a:xfrm flipH="true" flipV="false" rot="0">
            <a:off x="7012136" y="-313028"/>
            <a:ext cx="4815431" cy="4508995"/>
          </a:xfrm>
          <a:custGeom>
            <a:avLst/>
            <a:gdLst/>
            <a:ahLst/>
            <a:cxnLst/>
            <a:rect r="r" b="b" t="t" l="l"/>
            <a:pathLst>
              <a:path h="4508995" w="4815431">
                <a:moveTo>
                  <a:pt x="4815431" y="0"/>
                </a:moveTo>
                <a:lnTo>
                  <a:pt x="0" y="0"/>
                </a:lnTo>
                <a:lnTo>
                  <a:pt x="0" y="4508994"/>
                </a:lnTo>
                <a:lnTo>
                  <a:pt x="4815431" y="4508994"/>
                </a:lnTo>
                <a:lnTo>
                  <a:pt x="4815431"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400065" y="506970"/>
            <a:ext cx="10722215" cy="2085975"/>
          </a:xfrm>
          <a:prstGeom prst="rect">
            <a:avLst/>
          </a:prstGeom>
        </p:spPr>
        <p:txBody>
          <a:bodyPr anchor="t" rtlCol="false" tIns="0" lIns="0" bIns="0" rIns="0">
            <a:spAutoFit/>
          </a:bodyPr>
          <a:lstStyle/>
          <a:p>
            <a:pPr algn="l">
              <a:lnSpc>
                <a:spcPts val="8280"/>
              </a:lnSpc>
            </a:pPr>
            <a:r>
              <a:rPr lang="en-US" sz="6900" b="true">
                <a:solidFill>
                  <a:srgbClr val="000000"/>
                </a:solidFill>
                <a:latin typeface="Open Sauce Bold"/>
                <a:ea typeface="Open Sauce Bold"/>
                <a:cs typeface="Open Sauce Bold"/>
                <a:sym typeface="Open Sauce Bold"/>
              </a:rPr>
              <a:t>Measures against Sexual harassment</a:t>
            </a:r>
          </a:p>
        </p:txBody>
      </p:sp>
      <p:grpSp>
        <p:nvGrpSpPr>
          <p:cNvPr name="Group 6" id="6"/>
          <p:cNvGrpSpPr/>
          <p:nvPr/>
        </p:nvGrpSpPr>
        <p:grpSpPr>
          <a:xfrm rot="0">
            <a:off x="580145" y="2721421"/>
            <a:ext cx="7651103" cy="1807996"/>
            <a:chOff x="0" y="0"/>
            <a:chExt cx="2015105" cy="476180"/>
          </a:xfrm>
        </p:grpSpPr>
        <p:sp>
          <p:nvSpPr>
            <p:cNvPr name="Freeform 7" id="7"/>
            <p:cNvSpPr/>
            <p:nvPr/>
          </p:nvSpPr>
          <p:spPr>
            <a:xfrm flipH="false" flipV="false" rot="0">
              <a:off x="0" y="0"/>
              <a:ext cx="2015105" cy="476180"/>
            </a:xfrm>
            <a:custGeom>
              <a:avLst/>
              <a:gdLst/>
              <a:ahLst/>
              <a:cxnLst/>
              <a:rect r="r" b="b" t="t" l="l"/>
              <a:pathLst>
                <a:path h="476180" w="2015105">
                  <a:moveTo>
                    <a:pt x="20237" y="0"/>
                  </a:moveTo>
                  <a:lnTo>
                    <a:pt x="1994868" y="0"/>
                  </a:lnTo>
                  <a:cubicBezTo>
                    <a:pt x="2006045" y="0"/>
                    <a:pt x="2015105" y="9061"/>
                    <a:pt x="2015105" y="20237"/>
                  </a:cubicBezTo>
                  <a:lnTo>
                    <a:pt x="2015105" y="455943"/>
                  </a:lnTo>
                  <a:cubicBezTo>
                    <a:pt x="2015105" y="461310"/>
                    <a:pt x="2012973" y="466457"/>
                    <a:pt x="2009178" y="470253"/>
                  </a:cubicBezTo>
                  <a:cubicBezTo>
                    <a:pt x="2005383" y="474048"/>
                    <a:pt x="2000235" y="476180"/>
                    <a:pt x="1994868" y="476180"/>
                  </a:cubicBezTo>
                  <a:lnTo>
                    <a:pt x="20237" y="476180"/>
                  </a:lnTo>
                  <a:cubicBezTo>
                    <a:pt x="14870" y="476180"/>
                    <a:pt x="9723" y="474048"/>
                    <a:pt x="5927" y="470253"/>
                  </a:cubicBezTo>
                  <a:cubicBezTo>
                    <a:pt x="2132" y="466457"/>
                    <a:pt x="0" y="461310"/>
                    <a:pt x="0" y="455943"/>
                  </a:cubicBezTo>
                  <a:lnTo>
                    <a:pt x="0" y="20237"/>
                  </a:lnTo>
                  <a:cubicBezTo>
                    <a:pt x="0" y="14870"/>
                    <a:pt x="2132" y="9723"/>
                    <a:pt x="5927" y="5927"/>
                  </a:cubicBezTo>
                  <a:cubicBezTo>
                    <a:pt x="9723" y="2132"/>
                    <a:pt x="14870" y="0"/>
                    <a:pt x="20237" y="0"/>
                  </a:cubicBezTo>
                  <a:close/>
                </a:path>
              </a:pathLst>
            </a:custGeom>
            <a:solidFill>
              <a:srgbClr val="8ECC90"/>
            </a:solidFill>
          </p:spPr>
        </p:sp>
        <p:sp>
          <p:nvSpPr>
            <p:cNvPr name="TextBox 8" id="8"/>
            <p:cNvSpPr txBox="true"/>
            <p:nvPr/>
          </p:nvSpPr>
          <p:spPr>
            <a:xfrm>
              <a:off x="0" y="-38100"/>
              <a:ext cx="2015105" cy="51428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580145" y="4919942"/>
            <a:ext cx="4094517" cy="1474546"/>
            <a:chOff x="0" y="0"/>
            <a:chExt cx="1078391" cy="388358"/>
          </a:xfrm>
        </p:grpSpPr>
        <p:sp>
          <p:nvSpPr>
            <p:cNvPr name="Freeform 10" id="10"/>
            <p:cNvSpPr/>
            <p:nvPr/>
          </p:nvSpPr>
          <p:spPr>
            <a:xfrm flipH="false" flipV="false" rot="0">
              <a:off x="0" y="0"/>
              <a:ext cx="1078391" cy="388358"/>
            </a:xfrm>
            <a:custGeom>
              <a:avLst/>
              <a:gdLst/>
              <a:ahLst/>
              <a:cxnLst/>
              <a:rect r="r" b="b" t="t" l="l"/>
              <a:pathLst>
                <a:path h="388358" w="1078391">
                  <a:moveTo>
                    <a:pt x="37816" y="0"/>
                  </a:moveTo>
                  <a:lnTo>
                    <a:pt x="1040575" y="0"/>
                  </a:lnTo>
                  <a:cubicBezTo>
                    <a:pt x="1050605" y="0"/>
                    <a:pt x="1060223" y="3984"/>
                    <a:pt x="1067315" y="11076"/>
                  </a:cubicBezTo>
                  <a:cubicBezTo>
                    <a:pt x="1074407" y="18168"/>
                    <a:pt x="1078391" y="27787"/>
                    <a:pt x="1078391" y="37816"/>
                  </a:cubicBezTo>
                  <a:lnTo>
                    <a:pt x="1078391" y="350542"/>
                  </a:lnTo>
                  <a:cubicBezTo>
                    <a:pt x="1078391" y="360571"/>
                    <a:pt x="1074407" y="370190"/>
                    <a:pt x="1067315" y="377282"/>
                  </a:cubicBezTo>
                  <a:cubicBezTo>
                    <a:pt x="1060223" y="384374"/>
                    <a:pt x="1050605" y="388358"/>
                    <a:pt x="1040575" y="388358"/>
                  </a:cubicBezTo>
                  <a:lnTo>
                    <a:pt x="37816" y="388358"/>
                  </a:lnTo>
                  <a:cubicBezTo>
                    <a:pt x="27787" y="388358"/>
                    <a:pt x="18168" y="384374"/>
                    <a:pt x="11076" y="377282"/>
                  </a:cubicBezTo>
                  <a:cubicBezTo>
                    <a:pt x="3984" y="370190"/>
                    <a:pt x="0" y="360571"/>
                    <a:pt x="0" y="350542"/>
                  </a:cubicBezTo>
                  <a:lnTo>
                    <a:pt x="0" y="37816"/>
                  </a:lnTo>
                  <a:cubicBezTo>
                    <a:pt x="0" y="27787"/>
                    <a:pt x="3984" y="18168"/>
                    <a:pt x="11076" y="11076"/>
                  </a:cubicBezTo>
                  <a:cubicBezTo>
                    <a:pt x="18168" y="3984"/>
                    <a:pt x="27787" y="0"/>
                    <a:pt x="37816" y="0"/>
                  </a:cubicBezTo>
                  <a:close/>
                </a:path>
              </a:pathLst>
            </a:custGeom>
            <a:solidFill>
              <a:srgbClr val="8ECC90"/>
            </a:solidFill>
          </p:spPr>
        </p:sp>
        <p:sp>
          <p:nvSpPr>
            <p:cNvPr name="TextBox 11" id="11"/>
            <p:cNvSpPr txBox="true"/>
            <p:nvPr/>
          </p:nvSpPr>
          <p:spPr>
            <a:xfrm>
              <a:off x="0" y="-38100"/>
              <a:ext cx="1078391" cy="426458"/>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9144000" y="1716645"/>
            <a:ext cx="4640963" cy="6806425"/>
            <a:chOff x="0" y="0"/>
            <a:chExt cx="719007" cy="1054493"/>
          </a:xfrm>
        </p:grpSpPr>
        <p:sp>
          <p:nvSpPr>
            <p:cNvPr name="Freeform 13" id="13"/>
            <p:cNvSpPr/>
            <p:nvPr/>
          </p:nvSpPr>
          <p:spPr>
            <a:xfrm flipH="false" flipV="false" rot="0">
              <a:off x="0" y="0"/>
              <a:ext cx="719007" cy="1054493"/>
            </a:xfrm>
            <a:custGeom>
              <a:avLst/>
              <a:gdLst/>
              <a:ahLst/>
              <a:cxnLst/>
              <a:rect r="r" b="b" t="t" l="l"/>
              <a:pathLst>
                <a:path h="1054493" w="719007">
                  <a:moveTo>
                    <a:pt x="0" y="0"/>
                  </a:moveTo>
                  <a:lnTo>
                    <a:pt x="719007" y="0"/>
                  </a:lnTo>
                  <a:lnTo>
                    <a:pt x="719007" y="1054493"/>
                  </a:lnTo>
                  <a:lnTo>
                    <a:pt x="0" y="1054493"/>
                  </a:lnTo>
                  <a:close/>
                </a:path>
              </a:pathLst>
            </a:custGeom>
            <a:blipFill>
              <a:blip r:embed="rId5"/>
              <a:stretch>
                <a:fillRect l="-23329" t="0" r="-23329" b="0"/>
              </a:stretch>
            </a:blipFill>
          </p:spPr>
        </p:sp>
      </p:grpSp>
      <p:grpSp>
        <p:nvGrpSpPr>
          <p:cNvPr name="Group 14" id="14"/>
          <p:cNvGrpSpPr/>
          <p:nvPr/>
        </p:nvGrpSpPr>
        <p:grpSpPr>
          <a:xfrm rot="0">
            <a:off x="13980730" y="1740288"/>
            <a:ext cx="3278570" cy="6806425"/>
            <a:chOff x="0" y="0"/>
            <a:chExt cx="507936" cy="1054493"/>
          </a:xfrm>
        </p:grpSpPr>
        <p:sp>
          <p:nvSpPr>
            <p:cNvPr name="Freeform 15" id="15"/>
            <p:cNvSpPr/>
            <p:nvPr/>
          </p:nvSpPr>
          <p:spPr>
            <a:xfrm flipH="false" flipV="false" rot="0">
              <a:off x="0" y="0"/>
              <a:ext cx="507936" cy="1054493"/>
            </a:xfrm>
            <a:custGeom>
              <a:avLst/>
              <a:gdLst/>
              <a:ahLst/>
              <a:cxnLst/>
              <a:rect r="r" b="b" t="t" l="l"/>
              <a:pathLst>
                <a:path h="1054493" w="507936">
                  <a:moveTo>
                    <a:pt x="0" y="0"/>
                  </a:moveTo>
                  <a:lnTo>
                    <a:pt x="507936" y="0"/>
                  </a:lnTo>
                  <a:lnTo>
                    <a:pt x="507936" y="1054493"/>
                  </a:lnTo>
                  <a:lnTo>
                    <a:pt x="0" y="1054493"/>
                  </a:lnTo>
                  <a:close/>
                </a:path>
              </a:pathLst>
            </a:custGeom>
            <a:blipFill>
              <a:blip r:embed="rId6"/>
              <a:stretch>
                <a:fillRect l="-105702" t="0" r="-105702" b="0"/>
              </a:stretch>
            </a:blipFill>
          </p:spPr>
        </p:sp>
      </p:grpSp>
      <p:grpSp>
        <p:nvGrpSpPr>
          <p:cNvPr name="Group 16" id="16"/>
          <p:cNvGrpSpPr/>
          <p:nvPr/>
        </p:nvGrpSpPr>
        <p:grpSpPr>
          <a:xfrm rot="0">
            <a:off x="580145" y="6794538"/>
            <a:ext cx="4094517" cy="1474546"/>
            <a:chOff x="0" y="0"/>
            <a:chExt cx="1078391" cy="388358"/>
          </a:xfrm>
        </p:grpSpPr>
        <p:sp>
          <p:nvSpPr>
            <p:cNvPr name="Freeform 17" id="17"/>
            <p:cNvSpPr/>
            <p:nvPr/>
          </p:nvSpPr>
          <p:spPr>
            <a:xfrm flipH="false" flipV="false" rot="0">
              <a:off x="0" y="0"/>
              <a:ext cx="1078391" cy="388358"/>
            </a:xfrm>
            <a:custGeom>
              <a:avLst/>
              <a:gdLst/>
              <a:ahLst/>
              <a:cxnLst/>
              <a:rect r="r" b="b" t="t" l="l"/>
              <a:pathLst>
                <a:path h="388358" w="1078391">
                  <a:moveTo>
                    <a:pt x="37816" y="0"/>
                  </a:moveTo>
                  <a:lnTo>
                    <a:pt x="1040575" y="0"/>
                  </a:lnTo>
                  <a:cubicBezTo>
                    <a:pt x="1050605" y="0"/>
                    <a:pt x="1060223" y="3984"/>
                    <a:pt x="1067315" y="11076"/>
                  </a:cubicBezTo>
                  <a:cubicBezTo>
                    <a:pt x="1074407" y="18168"/>
                    <a:pt x="1078391" y="27787"/>
                    <a:pt x="1078391" y="37816"/>
                  </a:cubicBezTo>
                  <a:lnTo>
                    <a:pt x="1078391" y="350542"/>
                  </a:lnTo>
                  <a:cubicBezTo>
                    <a:pt x="1078391" y="360571"/>
                    <a:pt x="1074407" y="370190"/>
                    <a:pt x="1067315" y="377282"/>
                  </a:cubicBezTo>
                  <a:cubicBezTo>
                    <a:pt x="1060223" y="384374"/>
                    <a:pt x="1050605" y="388358"/>
                    <a:pt x="1040575" y="388358"/>
                  </a:cubicBezTo>
                  <a:lnTo>
                    <a:pt x="37816" y="388358"/>
                  </a:lnTo>
                  <a:cubicBezTo>
                    <a:pt x="27787" y="388358"/>
                    <a:pt x="18168" y="384374"/>
                    <a:pt x="11076" y="377282"/>
                  </a:cubicBezTo>
                  <a:cubicBezTo>
                    <a:pt x="3984" y="370190"/>
                    <a:pt x="0" y="360571"/>
                    <a:pt x="0" y="350542"/>
                  </a:cubicBezTo>
                  <a:lnTo>
                    <a:pt x="0" y="37816"/>
                  </a:lnTo>
                  <a:cubicBezTo>
                    <a:pt x="0" y="27787"/>
                    <a:pt x="3984" y="18168"/>
                    <a:pt x="11076" y="11076"/>
                  </a:cubicBezTo>
                  <a:cubicBezTo>
                    <a:pt x="18168" y="3984"/>
                    <a:pt x="27787" y="0"/>
                    <a:pt x="37816" y="0"/>
                  </a:cubicBezTo>
                  <a:close/>
                </a:path>
              </a:pathLst>
            </a:custGeom>
            <a:solidFill>
              <a:srgbClr val="8ECC90"/>
            </a:solidFill>
          </p:spPr>
        </p:sp>
        <p:sp>
          <p:nvSpPr>
            <p:cNvPr name="TextBox 18" id="18"/>
            <p:cNvSpPr txBox="true"/>
            <p:nvPr/>
          </p:nvSpPr>
          <p:spPr>
            <a:xfrm>
              <a:off x="0" y="-38100"/>
              <a:ext cx="1078391" cy="426458"/>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764049" y="2943008"/>
            <a:ext cx="7283295" cy="1579245"/>
          </a:xfrm>
          <a:prstGeom prst="rect">
            <a:avLst/>
          </a:prstGeom>
        </p:spPr>
        <p:txBody>
          <a:bodyPr anchor="t" rtlCol="false" tIns="0" lIns="0" bIns="0" rIns="0">
            <a:spAutoFit/>
          </a:bodyPr>
          <a:lstStyle/>
          <a:p>
            <a:pPr algn="l">
              <a:lnSpc>
                <a:spcPts val="3120"/>
              </a:lnSpc>
            </a:pPr>
            <a:r>
              <a:rPr lang="en-US" sz="2400">
                <a:solidFill>
                  <a:srgbClr val="000000"/>
                </a:solidFill>
                <a:latin typeface="Poppins"/>
                <a:ea typeface="Poppins"/>
                <a:cs typeface="Poppins"/>
                <a:sym typeface="Poppins"/>
              </a:rPr>
              <a:t>Perks and terms which were struck-off from the complaining party, during the period of harassment mentioned, would be re-instated.</a:t>
            </a:r>
          </a:p>
          <a:p>
            <a:pPr algn="l">
              <a:lnSpc>
                <a:spcPts val="3120"/>
              </a:lnSpc>
            </a:pPr>
          </a:p>
        </p:txBody>
      </p:sp>
      <p:sp>
        <p:nvSpPr>
          <p:cNvPr name="TextBox 20" id="20"/>
          <p:cNvSpPr txBox="true"/>
          <p:nvPr/>
        </p:nvSpPr>
        <p:spPr>
          <a:xfrm rot="0">
            <a:off x="1028700" y="5205768"/>
            <a:ext cx="4208083" cy="1188720"/>
          </a:xfrm>
          <a:prstGeom prst="rect">
            <a:avLst/>
          </a:prstGeom>
        </p:spPr>
        <p:txBody>
          <a:bodyPr anchor="t" rtlCol="false" tIns="0" lIns="0" bIns="0" rIns="0">
            <a:spAutoFit/>
          </a:bodyPr>
          <a:lstStyle/>
          <a:p>
            <a:pPr algn="l">
              <a:lnSpc>
                <a:spcPts val="3120"/>
              </a:lnSpc>
            </a:pPr>
            <a:r>
              <a:rPr lang="en-US" sz="2400">
                <a:solidFill>
                  <a:srgbClr val="000000"/>
                </a:solidFill>
                <a:latin typeface="Poppins"/>
                <a:ea typeface="Poppins"/>
                <a:cs typeface="Poppins"/>
                <a:sym typeface="Poppins"/>
              </a:rPr>
              <a:t>Descending from the current designation.</a:t>
            </a:r>
          </a:p>
          <a:p>
            <a:pPr algn="l">
              <a:lnSpc>
                <a:spcPts val="3120"/>
              </a:lnSpc>
            </a:pPr>
          </a:p>
        </p:txBody>
      </p:sp>
      <p:sp>
        <p:nvSpPr>
          <p:cNvPr name="TextBox 21" id="21"/>
          <p:cNvSpPr txBox="true"/>
          <p:nvPr/>
        </p:nvSpPr>
        <p:spPr>
          <a:xfrm rot="0">
            <a:off x="1028700" y="7070763"/>
            <a:ext cx="4208083" cy="798195"/>
          </a:xfrm>
          <a:prstGeom prst="rect">
            <a:avLst/>
          </a:prstGeom>
        </p:spPr>
        <p:txBody>
          <a:bodyPr anchor="t" rtlCol="false" tIns="0" lIns="0" bIns="0" rIns="0">
            <a:spAutoFit/>
          </a:bodyPr>
          <a:lstStyle/>
          <a:p>
            <a:pPr algn="l">
              <a:lnSpc>
                <a:spcPts val="3120"/>
              </a:lnSpc>
            </a:pPr>
            <a:r>
              <a:rPr lang="en-US" sz="2400">
                <a:solidFill>
                  <a:srgbClr val="000000"/>
                </a:solidFill>
                <a:latin typeface="Poppins"/>
                <a:ea typeface="Poppins"/>
                <a:cs typeface="Poppins"/>
                <a:sym typeface="Poppins"/>
              </a:rPr>
              <a:t>Suspension and Termination</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9446730" y="0"/>
            <a:ext cx="8841270" cy="10227626"/>
            <a:chOff x="0" y="0"/>
            <a:chExt cx="971388" cy="1123706"/>
          </a:xfrm>
        </p:grpSpPr>
        <p:sp>
          <p:nvSpPr>
            <p:cNvPr name="Freeform 3" id="3"/>
            <p:cNvSpPr/>
            <p:nvPr/>
          </p:nvSpPr>
          <p:spPr>
            <a:xfrm flipH="false" flipV="false" rot="0">
              <a:off x="0" y="0"/>
              <a:ext cx="971388" cy="1123706"/>
            </a:xfrm>
            <a:custGeom>
              <a:avLst/>
              <a:gdLst/>
              <a:ahLst/>
              <a:cxnLst/>
              <a:rect r="r" b="b" t="t" l="l"/>
              <a:pathLst>
                <a:path h="1123706" w="971388">
                  <a:moveTo>
                    <a:pt x="0" y="0"/>
                  </a:moveTo>
                  <a:lnTo>
                    <a:pt x="971388" y="0"/>
                  </a:lnTo>
                  <a:lnTo>
                    <a:pt x="971388" y="1123706"/>
                  </a:lnTo>
                  <a:lnTo>
                    <a:pt x="0" y="1123706"/>
                  </a:lnTo>
                  <a:close/>
                </a:path>
              </a:pathLst>
            </a:custGeom>
            <a:blipFill>
              <a:blip r:embed="rId2"/>
              <a:stretch>
                <a:fillRect l="-36814" t="0" r="-36814" b="0"/>
              </a:stretch>
            </a:blipFill>
          </p:spPr>
        </p:sp>
      </p:grpSp>
      <p:sp>
        <p:nvSpPr>
          <p:cNvPr name="Freeform 4" id="4"/>
          <p:cNvSpPr/>
          <p:nvPr/>
        </p:nvSpPr>
        <p:spPr>
          <a:xfrm flipH="true" flipV="false" rot="-5400000">
            <a:off x="11745522" y="431713"/>
            <a:ext cx="10456538" cy="9254036"/>
          </a:xfrm>
          <a:custGeom>
            <a:avLst/>
            <a:gdLst/>
            <a:ahLst/>
            <a:cxnLst/>
            <a:rect r="r" b="b" t="t" l="l"/>
            <a:pathLst>
              <a:path h="9254036" w="10456538">
                <a:moveTo>
                  <a:pt x="10456538" y="0"/>
                </a:moveTo>
                <a:lnTo>
                  <a:pt x="0" y="0"/>
                </a:lnTo>
                <a:lnTo>
                  <a:pt x="0" y="9254036"/>
                </a:lnTo>
                <a:lnTo>
                  <a:pt x="10456538" y="9254036"/>
                </a:lnTo>
                <a:lnTo>
                  <a:pt x="10456538" y="0"/>
                </a:lnTo>
                <a:close/>
              </a:path>
            </a:pathLst>
          </a:custGeom>
          <a:blipFill>
            <a:blip r:embed="rId3"/>
            <a:stretch>
              <a:fillRect l="0" t="0" r="0" b="0"/>
            </a:stretch>
          </a:blipFill>
        </p:spPr>
      </p:sp>
      <p:sp>
        <p:nvSpPr>
          <p:cNvPr name="TextBox 5" id="5"/>
          <p:cNvSpPr txBox="true"/>
          <p:nvPr/>
        </p:nvSpPr>
        <p:spPr>
          <a:xfrm rot="0">
            <a:off x="10505973" y="1162069"/>
            <a:ext cx="6467818" cy="3886200"/>
          </a:xfrm>
          <a:prstGeom prst="rect">
            <a:avLst/>
          </a:prstGeom>
        </p:spPr>
        <p:txBody>
          <a:bodyPr anchor="t" rtlCol="false" tIns="0" lIns="0" bIns="0" rIns="0">
            <a:spAutoFit/>
          </a:bodyPr>
          <a:lstStyle/>
          <a:p>
            <a:pPr algn="l">
              <a:lnSpc>
                <a:spcPts val="7680"/>
              </a:lnSpc>
            </a:pPr>
            <a:r>
              <a:rPr lang="en-US" sz="6400" b="true">
                <a:solidFill>
                  <a:srgbClr val="000000"/>
                </a:solidFill>
                <a:latin typeface="Open Sauce Bold"/>
                <a:ea typeface="Open Sauce Bold"/>
                <a:cs typeface="Open Sauce Bold"/>
                <a:sym typeface="Open Sauce Bold"/>
              </a:rPr>
              <a:t>What does not constitute as sexual harassment???</a:t>
            </a:r>
          </a:p>
        </p:txBody>
      </p:sp>
      <p:sp>
        <p:nvSpPr>
          <p:cNvPr name="Freeform 6" id="6"/>
          <p:cNvSpPr/>
          <p:nvPr/>
        </p:nvSpPr>
        <p:spPr>
          <a:xfrm flipH="true" flipV="false" rot="0">
            <a:off x="-1874569" y="4067185"/>
            <a:ext cx="6732873" cy="6304417"/>
          </a:xfrm>
          <a:custGeom>
            <a:avLst/>
            <a:gdLst/>
            <a:ahLst/>
            <a:cxnLst/>
            <a:rect r="r" b="b" t="t" l="l"/>
            <a:pathLst>
              <a:path h="6304417" w="6732873">
                <a:moveTo>
                  <a:pt x="6732873" y="0"/>
                </a:moveTo>
                <a:lnTo>
                  <a:pt x="0" y="0"/>
                </a:lnTo>
                <a:lnTo>
                  <a:pt x="0" y="6304417"/>
                </a:lnTo>
                <a:lnTo>
                  <a:pt x="6732873" y="6304417"/>
                </a:lnTo>
                <a:lnTo>
                  <a:pt x="6732873" y="0"/>
                </a:lnTo>
                <a:close/>
              </a:path>
            </a:pathLst>
          </a:custGeom>
          <a:blipFill>
            <a:blip r:embed="rId4">
              <a:alphaModFix amt="68000"/>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710416" y="1186696"/>
            <a:ext cx="7736314" cy="7913608"/>
            <a:chOff x="0" y="0"/>
            <a:chExt cx="2037548" cy="2084242"/>
          </a:xfrm>
        </p:grpSpPr>
        <p:sp>
          <p:nvSpPr>
            <p:cNvPr name="Freeform 8" id="8"/>
            <p:cNvSpPr/>
            <p:nvPr/>
          </p:nvSpPr>
          <p:spPr>
            <a:xfrm flipH="false" flipV="false" rot="0">
              <a:off x="0" y="0"/>
              <a:ext cx="2037548" cy="2084242"/>
            </a:xfrm>
            <a:custGeom>
              <a:avLst/>
              <a:gdLst/>
              <a:ahLst/>
              <a:cxnLst/>
              <a:rect r="r" b="b" t="t" l="l"/>
              <a:pathLst>
                <a:path h="2084242" w="2037548">
                  <a:moveTo>
                    <a:pt x="20014" y="0"/>
                  </a:moveTo>
                  <a:lnTo>
                    <a:pt x="2017533" y="0"/>
                  </a:lnTo>
                  <a:cubicBezTo>
                    <a:pt x="2028587" y="0"/>
                    <a:pt x="2037548" y="8961"/>
                    <a:pt x="2037548" y="20014"/>
                  </a:cubicBezTo>
                  <a:lnTo>
                    <a:pt x="2037548" y="2064228"/>
                  </a:lnTo>
                  <a:cubicBezTo>
                    <a:pt x="2037548" y="2075281"/>
                    <a:pt x="2028587" y="2084242"/>
                    <a:pt x="2017533" y="2084242"/>
                  </a:cubicBezTo>
                  <a:lnTo>
                    <a:pt x="20014" y="2084242"/>
                  </a:lnTo>
                  <a:cubicBezTo>
                    <a:pt x="8961" y="2084242"/>
                    <a:pt x="0" y="2075281"/>
                    <a:pt x="0" y="2064228"/>
                  </a:cubicBezTo>
                  <a:lnTo>
                    <a:pt x="0" y="20014"/>
                  </a:lnTo>
                  <a:cubicBezTo>
                    <a:pt x="0" y="8961"/>
                    <a:pt x="8961" y="0"/>
                    <a:pt x="20014" y="0"/>
                  </a:cubicBezTo>
                  <a:close/>
                </a:path>
              </a:pathLst>
            </a:custGeom>
            <a:solidFill>
              <a:srgbClr val="8ECC90"/>
            </a:solidFill>
          </p:spPr>
        </p:sp>
        <p:sp>
          <p:nvSpPr>
            <p:cNvPr name="TextBox 9" id="9"/>
            <p:cNvSpPr txBox="true"/>
            <p:nvPr/>
          </p:nvSpPr>
          <p:spPr>
            <a:xfrm>
              <a:off x="0" y="-38100"/>
              <a:ext cx="2037548" cy="2122342"/>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2540761" y="1649749"/>
            <a:ext cx="6075625" cy="1588135"/>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Making to follow up on work, due to being absent.</a:t>
            </a:r>
          </a:p>
          <a:p>
            <a:pPr algn="ctr">
              <a:lnSpc>
                <a:spcPts val="4159"/>
              </a:lnSpc>
            </a:pPr>
          </a:p>
        </p:txBody>
      </p:sp>
      <p:sp>
        <p:nvSpPr>
          <p:cNvPr name="AutoShape 11" id="11"/>
          <p:cNvSpPr/>
          <p:nvPr/>
        </p:nvSpPr>
        <p:spPr>
          <a:xfrm>
            <a:off x="1710416" y="2990869"/>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2" id="12"/>
          <p:cNvSpPr/>
          <p:nvPr/>
        </p:nvSpPr>
        <p:spPr>
          <a:xfrm>
            <a:off x="1710416" y="5143500"/>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3" id="13"/>
          <p:cNvSpPr/>
          <p:nvPr/>
        </p:nvSpPr>
        <p:spPr>
          <a:xfrm>
            <a:off x="1710416" y="7296131"/>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TextBox 14" id="14"/>
          <p:cNvSpPr txBox="true"/>
          <p:nvPr/>
        </p:nvSpPr>
        <p:spPr>
          <a:xfrm rot="0">
            <a:off x="2540761" y="3460134"/>
            <a:ext cx="6075625" cy="1588135"/>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Disapproving action for deadline and work reasons.</a:t>
            </a:r>
          </a:p>
          <a:p>
            <a:pPr algn="ctr">
              <a:lnSpc>
                <a:spcPts val="4159"/>
              </a:lnSpc>
            </a:pPr>
          </a:p>
        </p:txBody>
      </p:sp>
      <p:sp>
        <p:nvSpPr>
          <p:cNvPr name="TextBox 15" id="15"/>
          <p:cNvSpPr txBox="true"/>
          <p:nvPr/>
        </p:nvSpPr>
        <p:spPr>
          <a:xfrm rot="0">
            <a:off x="3293467" y="5397173"/>
            <a:ext cx="4570212" cy="1588135"/>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Complimenting someone without ill-intent.</a:t>
            </a:r>
          </a:p>
        </p:txBody>
      </p:sp>
      <p:sp>
        <p:nvSpPr>
          <p:cNvPr name="TextBox 16" id="16"/>
          <p:cNvSpPr txBox="true"/>
          <p:nvPr/>
        </p:nvSpPr>
        <p:spPr>
          <a:xfrm rot="0">
            <a:off x="2428210" y="7334231"/>
            <a:ext cx="6300725" cy="1588135"/>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Work-related emergency communication during late night hours.</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15421843" y="-84769"/>
            <a:ext cx="4689116" cy="4390718"/>
          </a:xfrm>
          <a:custGeom>
            <a:avLst/>
            <a:gdLst/>
            <a:ahLst/>
            <a:cxnLst/>
            <a:rect r="r" b="b" t="t" l="l"/>
            <a:pathLst>
              <a:path h="4390718" w="4689116">
                <a:moveTo>
                  <a:pt x="4689116" y="0"/>
                </a:moveTo>
                <a:lnTo>
                  <a:pt x="0" y="0"/>
                </a:lnTo>
                <a:lnTo>
                  <a:pt x="0" y="4390718"/>
                </a:lnTo>
                <a:lnTo>
                  <a:pt x="4689116" y="4390718"/>
                </a:lnTo>
                <a:lnTo>
                  <a:pt x="4689116"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204590" y="1132575"/>
            <a:ext cx="15054710" cy="971550"/>
          </a:xfrm>
          <a:prstGeom prst="rect">
            <a:avLst/>
          </a:prstGeom>
        </p:spPr>
        <p:txBody>
          <a:bodyPr anchor="t" rtlCol="false" tIns="0" lIns="0" bIns="0" rIns="0">
            <a:spAutoFit/>
          </a:bodyPr>
          <a:lstStyle/>
          <a:p>
            <a:pPr algn="l">
              <a:lnSpc>
                <a:spcPts val="7680"/>
              </a:lnSpc>
            </a:pPr>
            <a:r>
              <a:rPr lang="en-US" sz="6400" b="true">
                <a:solidFill>
                  <a:srgbClr val="000000"/>
                </a:solidFill>
                <a:latin typeface="Open Sauce Bold"/>
                <a:ea typeface="Open Sauce Bold"/>
                <a:cs typeface="Open Sauce Bold"/>
                <a:sym typeface="Open Sauce Bold"/>
              </a:rPr>
              <a:t>Steps to deter sexual harassment</a:t>
            </a:r>
          </a:p>
        </p:txBody>
      </p:sp>
      <p:grpSp>
        <p:nvGrpSpPr>
          <p:cNvPr name="Group 4" id="4"/>
          <p:cNvGrpSpPr/>
          <p:nvPr/>
        </p:nvGrpSpPr>
        <p:grpSpPr>
          <a:xfrm rot="0">
            <a:off x="3774230" y="2832223"/>
            <a:ext cx="5737750" cy="1807996"/>
            <a:chOff x="0" y="0"/>
            <a:chExt cx="1511177" cy="476180"/>
          </a:xfrm>
        </p:grpSpPr>
        <p:sp>
          <p:nvSpPr>
            <p:cNvPr name="Freeform 5" id="5"/>
            <p:cNvSpPr/>
            <p:nvPr/>
          </p:nvSpPr>
          <p:spPr>
            <a:xfrm flipH="false" flipV="false" rot="0">
              <a:off x="0" y="0"/>
              <a:ext cx="1511177" cy="476180"/>
            </a:xfrm>
            <a:custGeom>
              <a:avLst/>
              <a:gdLst/>
              <a:ahLst/>
              <a:cxnLst/>
              <a:rect r="r" b="b" t="t" l="l"/>
              <a:pathLst>
                <a:path h="476180" w="1511177">
                  <a:moveTo>
                    <a:pt x="26986" y="0"/>
                  </a:moveTo>
                  <a:lnTo>
                    <a:pt x="1484191" y="0"/>
                  </a:lnTo>
                  <a:cubicBezTo>
                    <a:pt x="1491348" y="0"/>
                    <a:pt x="1498212" y="2843"/>
                    <a:pt x="1503273" y="7904"/>
                  </a:cubicBezTo>
                  <a:cubicBezTo>
                    <a:pt x="1508334" y="12965"/>
                    <a:pt x="1511177" y="19829"/>
                    <a:pt x="1511177" y="26986"/>
                  </a:cubicBezTo>
                  <a:lnTo>
                    <a:pt x="1511177" y="449194"/>
                  </a:lnTo>
                  <a:cubicBezTo>
                    <a:pt x="1511177" y="456351"/>
                    <a:pt x="1508334" y="463215"/>
                    <a:pt x="1503273" y="468276"/>
                  </a:cubicBezTo>
                  <a:cubicBezTo>
                    <a:pt x="1498212" y="473337"/>
                    <a:pt x="1491348" y="476180"/>
                    <a:pt x="1484191" y="476180"/>
                  </a:cubicBezTo>
                  <a:lnTo>
                    <a:pt x="26986" y="476180"/>
                  </a:lnTo>
                  <a:cubicBezTo>
                    <a:pt x="19829" y="476180"/>
                    <a:pt x="12965" y="473337"/>
                    <a:pt x="7904" y="468276"/>
                  </a:cubicBezTo>
                  <a:cubicBezTo>
                    <a:pt x="2843" y="463215"/>
                    <a:pt x="0" y="456351"/>
                    <a:pt x="0" y="449194"/>
                  </a:cubicBezTo>
                  <a:lnTo>
                    <a:pt x="0" y="26986"/>
                  </a:lnTo>
                  <a:cubicBezTo>
                    <a:pt x="0" y="19829"/>
                    <a:pt x="2843" y="12965"/>
                    <a:pt x="7904" y="7904"/>
                  </a:cubicBezTo>
                  <a:cubicBezTo>
                    <a:pt x="12965" y="2843"/>
                    <a:pt x="19829" y="0"/>
                    <a:pt x="26986" y="0"/>
                  </a:cubicBezTo>
                  <a:close/>
                </a:path>
              </a:pathLst>
            </a:custGeom>
            <a:solidFill>
              <a:srgbClr val="8ECC90"/>
            </a:solidFill>
          </p:spPr>
        </p:sp>
        <p:sp>
          <p:nvSpPr>
            <p:cNvPr name="TextBox 6" id="6"/>
            <p:cNvSpPr txBox="true"/>
            <p:nvPr/>
          </p:nvSpPr>
          <p:spPr>
            <a:xfrm>
              <a:off x="0" y="-38100"/>
              <a:ext cx="1511177" cy="51428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4340550" y="3230761"/>
            <a:ext cx="4605109" cy="963295"/>
          </a:xfrm>
          <a:prstGeom prst="rect">
            <a:avLst/>
          </a:prstGeom>
        </p:spPr>
        <p:txBody>
          <a:bodyPr anchor="t" rtlCol="false" tIns="0" lIns="0" bIns="0" rIns="0">
            <a:spAutoFit/>
          </a:bodyPr>
          <a:lstStyle/>
          <a:p>
            <a:pPr algn="ctr">
              <a:lnSpc>
                <a:spcPts val="3769"/>
              </a:lnSpc>
            </a:pPr>
            <a:r>
              <a:rPr lang="en-US" sz="2899">
                <a:solidFill>
                  <a:srgbClr val="000000"/>
                </a:solidFill>
                <a:latin typeface="Poppins"/>
                <a:ea typeface="Poppins"/>
                <a:cs typeface="Poppins"/>
                <a:sym typeface="Poppins"/>
              </a:rPr>
              <a:t>It is not normal, so don’t ignore it</a:t>
            </a:r>
          </a:p>
        </p:txBody>
      </p:sp>
      <p:grpSp>
        <p:nvGrpSpPr>
          <p:cNvPr name="Group 8" id="8"/>
          <p:cNvGrpSpPr/>
          <p:nvPr/>
        </p:nvGrpSpPr>
        <p:grpSpPr>
          <a:xfrm rot="0">
            <a:off x="4854712" y="5364119"/>
            <a:ext cx="5737750" cy="1132695"/>
            <a:chOff x="0" y="0"/>
            <a:chExt cx="1511177" cy="298323"/>
          </a:xfrm>
        </p:grpSpPr>
        <p:sp>
          <p:nvSpPr>
            <p:cNvPr name="Freeform 9" id="9"/>
            <p:cNvSpPr/>
            <p:nvPr/>
          </p:nvSpPr>
          <p:spPr>
            <a:xfrm flipH="false" flipV="false" rot="0">
              <a:off x="0" y="0"/>
              <a:ext cx="1511177" cy="298323"/>
            </a:xfrm>
            <a:custGeom>
              <a:avLst/>
              <a:gdLst/>
              <a:ahLst/>
              <a:cxnLst/>
              <a:rect r="r" b="b" t="t" l="l"/>
              <a:pathLst>
                <a:path h="298323" w="1511177">
                  <a:moveTo>
                    <a:pt x="26986" y="0"/>
                  </a:moveTo>
                  <a:lnTo>
                    <a:pt x="1484191" y="0"/>
                  </a:lnTo>
                  <a:cubicBezTo>
                    <a:pt x="1491348" y="0"/>
                    <a:pt x="1498212" y="2843"/>
                    <a:pt x="1503273" y="7904"/>
                  </a:cubicBezTo>
                  <a:cubicBezTo>
                    <a:pt x="1508334" y="12965"/>
                    <a:pt x="1511177" y="19829"/>
                    <a:pt x="1511177" y="26986"/>
                  </a:cubicBezTo>
                  <a:lnTo>
                    <a:pt x="1511177" y="271337"/>
                  </a:lnTo>
                  <a:cubicBezTo>
                    <a:pt x="1511177" y="278494"/>
                    <a:pt x="1508334" y="285358"/>
                    <a:pt x="1503273" y="290419"/>
                  </a:cubicBezTo>
                  <a:cubicBezTo>
                    <a:pt x="1498212" y="295480"/>
                    <a:pt x="1491348" y="298323"/>
                    <a:pt x="1484191" y="298323"/>
                  </a:cubicBezTo>
                  <a:lnTo>
                    <a:pt x="26986" y="298323"/>
                  </a:lnTo>
                  <a:cubicBezTo>
                    <a:pt x="19829" y="298323"/>
                    <a:pt x="12965" y="295480"/>
                    <a:pt x="7904" y="290419"/>
                  </a:cubicBezTo>
                  <a:cubicBezTo>
                    <a:pt x="2843" y="285358"/>
                    <a:pt x="0" y="278494"/>
                    <a:pt x="0" y="271337"/>
                  </a:cubicBezTo>
                  <a:lnTo>
                    <a:pt x="0" y="26986"/>
                  </a:lnTo>
                  <a:cubicBezTo>
                    <a:pt x="0" y="19829"/>
                    <a:pt x="2843" y="12965"/>
                    <a:pt x="7904" y="7904"/>
                  </a:cubicBezTo>
                  <a:cubicBezTo>
                    <a:pt x="12965" y="2843"/>
                    <a:pt x="19829" y="0"/>
                    <a:pt x="26986" y="0"/>
                  </a:cubicBezTo>
                  <a:close/>
                </a:path>
              </a:pathLst>
            </a:custGeom>
            <a:solidFill>
              <a:srgbClr val="8ECC90"/>
            </a:solidFill>
          </p:spPr>
        </p:sp>
        <p:sp>
          <p:nvSpPr>
            <p:cNvPr name="TextBox 10" id="10"/>
            <p:cNvSpPr txBox="true"/>
            <p:nvPr/>
          </p:nvSpPr>
          <p:spPr>
            <a:xfrm>
              <a:off x="0" y="-38100"/>
              <a:ext cx="1511177" cy="336423"/>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5421032" y="5663132"/>
            <a:ext cx="4605109" cy="487045"/>
          </a:xfrm>
          <a:prstGeom prst="rect">
            <a:avLst/>
          </a:prstGeom>
        </p:spPr>
        <p:txBody>
          <a:bodyPr anchor="t" rtlCol="false" tIns="0" lIns="0" bIns="0" rIns="0">
            <a:spAutoFit/>
          </a:bodyPr>
          <a:lstStyle/>
          <a:p>
            <a:pPr algn="ctr">
              <a:lnSpc>
                <a:spcPts val="3769"/>
              </a:lnSpc>
            </a:pPr>
            <a:r>
              <a:rPr lang="en-US" sz="2899">
                <a:solidFill>
                  <a:srgbClr val="000000"/>
                </a:solidFill>
                <a:latin typeface="Poppins"/>
                <a:ea typeface="Poppins"/>
                <a:cs typeface="Poppins"/>
                <a:sym typeface="Poppins"/>
              </a:rPr>
              <a:t>Report the incident</a:t>
            </a:r>
          </a:p>
        </p:txBody>
      </p:sp>
      <p:sp>
        <p:nvSpPr>
          <p:cNvPr name="Freeform 12" id="12"/>
          <p:cNvSpPr/>
          <p:nvPr/>
        </p:nvSpPr>
        <p:spPr>
          <a:xfrm flipH="true" flipV="true" rot="-5400000">
            <a:off x="-2276203" y="516482"/>
            <a:ext cx="10456538" cy="9254036"/>
          </a:xfrm>
          <a:custGeom>
            <a:avLst/>
            <a:gdLst/>
            <a:ahLst/>
            <a:cxnLst/>
            <a:rect r="r" b="b" t="t" l="l"/>
            <a:pathLst>
              <a:path h="9254036" w="10456538">
                <a:moveTo>
                  <a:pt x="10456537" y="9254036"/>
                </a:moveTo>
                <a:lnTo>
                  <a:pt x="0" y="9254036"/>
                </a:lnTo>
                <a:lnTo>
                  <a:pt x="0" y="0"/>
                </a:lnTo>
                <a:lnTo>
                  <a:pt x="10456537" y="0"/>
                </a:lnTo>
                <a:lnTo>
                  <a:pt x="10456537" y="9254036"/>
                </a:lnTo>
                <a:close/>
              </a:path>
            </a:pathLst>
          </a:custGeom>
          <a:blipFill>
            <a:blip r:embed="rId4"/>
            <a:stretch>
              <a:fillRect l="0" t="0" r="0" b="0"/>
            </a:stretch>
          </a:blipFill>
        </p:spPr>
      </p:sp>
      <p:grpSp>
        <p:nvGrpSpPr>
          <p:cNvPr name="Group 13" id="13"/>
          <p:cNvGrpSpPr/>
          <p:nvPr/>
        </p:nvGrpSpPr>
        <p:grpSpPr>
          <a:xfrm rot="0">
            <a:off x="10791482" y="3463565"/>
            <a:ext cx="5737750" cy="1807996"/>
            <a:chOff x="0" y="0"/>
            <a:chExt cx="1511177" cy="476180"/>
          </a:xfrm>
        </p:grpSpPr>
        <p:sp>
          <p:nvSpPr>
            <p:cNvPr name="Freeform 14" id="14"/>
            <p:cNvSpPr/>
            <p:nvPr/>
          </p:nvSpPr>
          <p:spPr>
            <a:xfrm flipH="false" flipV="false" rot="0">
              <a:off x="0" y="0"/>
              <a:ext cx="1511177" cy="476180"/>
            </a:xfrm>
            <a:custGeom>
              <a:avLst/>
              <a:gdLst/>
              <a:ahLst/>
              <a:cxnLst/>
              <a:rect r="r" b="b" t="t" l="l"/>
              <a:pathLst>
                <a:path h="476180" w="1511177">
                  <a:moveTo>
                    <a:pt x="26986" y="0"/>
                  </a:moveTo>
                  <a:lnTo>
                    <a:pt x="1484191" y="0"/>
                  </a:lnTo>
                  <a:cubicBezTo>
                    <a:pt x="1491348" y="0"/>
                    <a:pt x="1498212" y="2843"/>
                    <a:pt x="1503273" y="7904"/>
                  </a:cubicBezTo>
                  <a:cubicBezTo>
                    <a:pt x="1508334" y="12965"/>
                    <a:pt x="1511177" y="19829"/>
                    <a:pt x="1511177" y="26986"/>
                  </a:cubicBezTo>
                  <a:lnTo>
                    <a:pt x="1511177" y="449194"/>
                  </a:lnTo>
                  <a:cubicBezTo>
                    <a:pt x="1511177" y="456351"/>
                    <a:pt x="1508334" y="463215"/>
                    <a:pt x="1503273" y="468276"/>
                  </a:cubicBezTo>
                  <a:cubicBezTo>
                    <a:pt x="1498212" y="473337"/>
                    <a:pt x="1491348" y="476180"/>
                    <a:pt x="1484191" y="476180"/>
                  </a:cubicBezTo>
                  <a:lnTo>
                    <a:pt x="26986" y="476180"/>
                  </a:lnTo>
                  <a:cubicBezTo>
                    <a:pt x="19829" y="476180"/>
                    <a:pt x="12965" y="473337"/>
                    <a:pt x="7904" y="468276"/>
                  </a:cubicBezTo>
                  <a:cubicBezTo>
                    <a:pt x="2843" y="463215"/>
                    <a:pt x="0" y="456351"/>
                    <a:pt x="0" y="449194"/>
                  </a:cubicBezTo>
                  <a:lnTo>
                    <a:pt x="0" y="26986"/>
                  </a:lnTo>
                  <a:cubicBezTo>
                    <a:pt x="0" y="19829"/>
                    <a:pt x="2843" y="12965"/>
                    <a:pt x="7904" y="7904"/>
                  </a:cubicBezTo>
                  <a:cubicBezTo>
                    <a:pt x="12965" y="2843"/>
                    <a:pt x="19829" y="0"/>
                    <a:pt x="26986" y="0"/>
                  </a:cubicBezTo>
                  <a:close/>
                </a:path>
              </a:pathLst>
            </a:custGeom>
            <a:solidFill>
              <a:srgbClr val="8ECC90"/>
            </a:solidFill>
          </p:spPr>
        </p:sp>
        <p:sp>
          <p:nvSpPr>
            <p:cNvPr name="TextBox 15" id="15"/>
            <p:cNvSpPr txBox="true"/>
            <p:nvPr/>
          </p:nvSpPr>
          <p:spPr>
            <a:xfrm>
              <a:off x="0" y="-38100"/>
              <a:ext cx="1511177" cy="51428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11357803" y="3623978"/>
            <a:ext cx="4605109" cy="1439545"/>
          </a:xfrm>
          <a:prstGeom prst="rect">
            <a:avLst/>
          </a:prstGeom>
        </p:spPr>
        <p:txBody>
          <a:bodyPr anchor="t" rtlCol="false" tIns="0" lIns="0" bIns="0" rIns="0">
            <a:spAutoFit/>
          </a:bodyPr>
          <a:lstStyle/>
          <a:p>
            <a:pPr algn="ctr">
              <a:lnSpc>
                <a:spcPts val="3769"/>
              </a:lnSpc>
            </a:pPr>
            <a:r>
              <a:rPr lang="en-US" sz="2899">
                <a:solidFill>
                  <a:srgbClr val="000000"/>
                </a:solidFill>
                <a:latin typeface="Poppins"/>
                <a:ea typeface="Poppins"/>
                <a:cs typeface="Poppins"/>
                <a:sym typeface="Poppins"/>
              </a:rPr>
              <a:t>Whatever happens, don’t make it your new normal.</a:t>
            </a:r>
          </a:p>
        </p:txBody>
      </p:sp>
      <p:grpSp>
        <p:nvGrpSpPr>
          <p:cNvPr name="Group 17" id="17"/>
          <p:cNvGrpSpPr/>
          <p:nvPr/>
        </p:nvGrpSpPr>
        <p:grpSpPr>
          <a:xfrm rot="0">
            <a:off x="11357803" y="6150177"/>
            <a:ext cx="5737750" cy="1807996"/>
            <a:chOff x="0" y="0"/>
            <a:chExt cx="1511177" cy="476180"/>
          </a:xfrm>
        </p:grpSpPr>
        <p:sp>
          <p:nvSpPr>
            <p:cNvPr name="Freeform 18" id="18"/>
            <p:cNvSpPr/>
            <p:nvPr/>
          </p:nvSpPr>
          <p:spPr>
            <a:xfrm flipH="false" flipV="false" rot="0">
              <a:off x="0" y="0"/>
              <a:ext cx="1511177" cy="476180"/>
            </a:xfrm>
            <a:custGeom>
              <a:avLst/>
              <a:gdLst/>
              <a:ahLst/>
              <a:cxnLst/>
              <a:rect r="r" b="b" t="t" l="l"/>
              <a:pathLst>
                <a:path h="476180" w="1511177">
                  <a:moveTo>
                    <a:pt x="26986" y="0"/>
                  </a:moveTo>
                  <a:lnTo>
                    <a:pt x="1484191" y="0"/>
                  </a:lnTo>
                  <a:cubicBezTo>
                    <a:pt x="1491348" y="0"/>
                    <a:pt x="1498212" y="2843"/>
                    <a:pt x="1503273" y="7904"/>
                  </a:cubicBezTo>
                  <a:cubicBezTo>
                    <a:pt x="1508334" y="12965"/>
                    <a:pt x="1511177" y="19829"/>
                    <a:pt x="1511177" y="26986"/>
                  </a:cubicBezTo>
                  <a:lnTo>
                    <a:pt x="1511177" y="449194"/>
                  </a:lnTo>
                  <a:cubicBezTo>
                    <a:pt x="1511177" y="456351"/>
                    <a:pt x="1508334" y="463215"/>
                    <a:pt x="1503273" y="468276"/>
                  </a:cubicBezTo>
                  <a:cubicBezTo>
                    <a:pt x="1498212" y="473337"/>
                    <a:pt x="1491348" y="476180"/>
                    <a:pt x="1484191" y="476180"/>
                  </a:cubicBezTo>
                  <a:lnTo>
                    <a:pt x="26986" y="476180"/>
                  </a:lnTo>
                  <a:cubicBezTo>
                    <a:pt x="19829" y="476180"/>
                    <a:pt x="12965" y="473337"/>
                    <a:pt x="7904" y="468276"/>
                  </a:cubicBezTo>
                  <a:cubicBezTo>
                    <a:pt x="2843" y="463215"/>
                    <a:pt x="0" y="456351"/>
                    <a:pt x="0" y="449194"/>
                  </a:cubicBezTo>
                  <a:lnTo>
                    <a:pt x="0" y="26986"/>
                  </a:lnTo>
                  <a:cubicBezTo>
                    <a:pt x="0" y="19829"/>
                    <a:pt x="2843" y="12965"/>
                    <a:pt x="7904" y="7904"/>
                  </a:cubicBezTo>
                  <a:cubicBezTo>
                    <a:pt x="12965" y="2843"/>
                    <a:pt x="19829" y="0"/>
                    <a:pt x="26986" y="0"/>
                  </a:cubicBezTo>
                  <a:close/>
                </a:path>
              </a:pathLst>
            </a:custGeom>
            <a:solidFill>
              <a:srgbClr val="8ECC90"/>
            </a:solidFill>
          </p:spPr>
        </p:sp>
        <p:sp>
          <p:nvSpPr>
            <p:cNvPr name="TextBox 19" id="19"/>
            <p:cNvSpPr txBox="true"/>
            <p:nvPr/>
          </p:nvSpPr>
          <p:spPr>
            <a:xfrm>
              <a:off x="0" y="-38100"/>
              <a:ext cx="1511177" cy="514280"/>
            </a:xfrm>
            <a:prstGeom prst="rect">
              <a:avLst/>
            </a:prstGeom>
          </p:spPr>
          <p:txBody>
            <a:bodyPr anchor="ctr" rtlCol="false" tIns="50800" lIns="50800" bIns="50800" rIns="50800"/>
            <a:lstStyle/>
            <a:p>
              <a:pPr algn="ctr">
                <a:lnSpc>
                  <a:spcPts val="2659"/>
                </a:lnSpc>
              </a:pPr>
            </a:p>
          </p:txBody>
        </p:sp>
      </p:grpSp>
      <p:sp>
        <p:nvSpPr>
          <p:cNvPr name="TextBox 20" id="20"/>
          <p:cNvSpPr txBox="true"/>
          <p:nvPr/>
        </p:nvSpPr>
        <p:spPr>
          <a:xfrm rot="0">
            <a:off x="11924123" y="6449190"/>
            <a:ext cx="4605109" cy="963295"/>
          </a:xfrm>
          <a:prstGeom prst="rect">
            <a:avLst/>
          </a:prstGeom>
        </p:spPr>
        <p:txBody>
          <a:bodyPr anchor="t" rtlCol="false" tIns="0" lIns="0" bIns="0" rIns="0">
            <a:spAutoFit/>
          </a:bodyPr>
          <a:lstStyle/>
          <a:p>
            <a:pPr algn="ctr">
              <a:lnSpc>
                <a:spcPts val="3769"/>
              </a:lnSpc>
            </a:pPr>
            <a:r>
              <a:rPr lang="en-US" sz="2899">
                <a:solidFill>
                  <a:srgbClr val="000000"/>
                </a:solidFill>
                <a:latin typeface="Poppins"/>
                <a:ea typeface="Poppins"/>
                <a:cs typeface="Poppins"/>
                <a:sym typeface="Poppins"/>
              </a:rPr>
              <a:t>You may file a complaint for someone else too.</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4232894" y="3014680"/>
            <a:ext cx="10047312" cy="5070563"/>
          </a:xfrm>
          <a:prstGeom prst="rect">
            <a:avLst/>
          </a:prstGeom>
        </p:spPr>
        <p:txBody>
          <a:bodyPr anchor="t" rtlCol="false" tIns="0" lIns="0" bIns="0" rIns="0">
            <a:spAutoFit/>
          </a:bodyPr>
          <a:lstStyle/>
          <a:p>
            <a:pPr algn="l">
              <a:lnSpc>
                <a:spcPts val="4671"/>
              </a:lnSpc>
              <a:spcBef>
                <a:spcPct val="0"/>
              </a:spcBef>
            </a:pPr>
            <a:r>
              <a:rPr lang="en-US" b="true" sz="3593">
                <a:solidFill>
                  <a:srgbClr val="000000"/>
                </a:solidFill>
                <a:latin typeface="Poppins Bold"/>
                <a:ea typeface="Poppins Bold"/>
                <a:cs typeface="Poppins Bold"/>
                <a:sym typeface="Poppins Bold"/>
              </a:rPr>
              <a:t>Retal</a:t>
            </a:r>
            <a:r>
              <a:rPr lang="en-US" b="true" sz="3593">
                <a:solidFill>
                  <a:srgbClr val="000000"/>
                </a:solidFill>
                <a:latin typeface="Poppins Bold"/>
                <a:ea typeface="Poppins Bold"/>
                <a:cs typeface="Poppins Bold"/>
                <a:sym typeface="Poppins Bold"/>
              </a:rPr>
              <a:t>iation includes:</a:t>
            </a:r>
          </a:p>
          <a:p>
            <a:pPr algn="l">
              <a:lnSpc>
                <a:spcPts val="4671"/>
              </a:lnSpc>
              <a:spcBef>
                <a:spcPct val="0"/>
              </a:spcBef>
            </a:pPr>
          </a:p>
          <a:p>
            <a:pPr algn="l">
              <a:lnSpc>
                <a:spcPts val="4411"/>
              </a:lnSpc>
              <a:spcBef>
                <a:spcPct val="0"/>
              </a:spcBef>
            </a:pPr>
            <a:r>
              <a:rPr lang="en-US" sz="3393">
                <a:solidFill>
                  <a:srgbClr val="000000"/>
                </a:solidFill>
                <a:latin typeface="Poppins"/>
                <a:ea typeface="Poppins"/>
                <a:cs typeface="Poppins"/>
                <a:sym typeface="Poppins"/>
              </a:rPr>
              <a:t>• Marginalizing someone in the workplace with regard to their roles and responsibilities</a:t>
            </a:r>
          </a:p>
          <a:p>
            <a:pPr algn="l">
              <a:lnSpc>
                <a:spcPts val="4411"/>
              </a:lnSpc>
              <a:spcBef>
                <a:spcPct val="0"/>
              </a:spcBef>
            </a:pPr>
            <a:r>
              <a:rPr lang="en-US" sz="3393">
                <a:solidFill>
                  <a:srgbClr val="000000"/>
                </a:solidFill>
                <a:latin typeface="Poppins"/>
                <a:ea typeface="Poppins"/>
                <a:cs typeface="Poppins"/>
                <a:sym typeface="Poppins"/>
              </a:rPr>
              <a:t>3 Definition of Workplace Sexual Harassment &gt;</a:t>
            </a:r>
          </a:p>
          <a:p>
            <a:pPr algn="l">
              <a:lnSpc>
                <a:spcPts val="4411"/>
              </a:lnSpc>
              <a:spcBef>
                <a:spcPct val="0"/>
              </a:spcBef>
            </a:pPr>
            <a:r>
              <a:rPr lang="en-US" sz="3393">
                <a:solidFill>
                  <a:srgbClr val="000000"/>
                </a:solidFill>
                <a:latin typeface="Poppins"/>
                <a:ea typeface="Poppins"/>
                <a:cs typeface="Poppins"/>
                <a:sym typeface="Poppins"/>
              </a:rPr>
              <a:t>• Socially ostracizing</a:t>
            </a:r>
          </a:p>
          <a:p>
            <a:pPr algn="l">
              <a:lnSpc>
                <a:spcPts val="4411"/>
              </a:lnSpc>
              <a:spcBef>
                <a:spcPct val="0"/>
              </a:spcBef>
            </a:pPr>
            <a:r>
              <a:rPr lang="en-US" sz="3393">
                <a:solidFill>
                  <a:srgbClr val="000000"/>
                </a:solidFill>
                <a:latin typeface="Poppins"/>
                <a:ea typeface="Poppins"/>
                <a:cs typeface="Poppins"/>
                <a:sym typeface="Poppins"/>
              </a:rPr>
              <a:t>• Intimidating someone close or related to the victim; (physically, psychologically, or emotionally)</a:t>
            </a:r>
          </a:p>
        </p:txBody>
      </p:sp>
      <p:sp>
        <p:nvSpPr>
          <p:cNvPr name="Freeform 8" id="8"/>
          <p:cNvSpPr/>
          <p:nvPr/>
        </p:nvSpPr>
        <p:spPr>
          <a:xfrm flipH="true" flipV="false" rot="0">
            <a:off x="-337651" y="-647835"/>
            <a:ext cx="4319188" cy="4044330"/>
          </a:xfrm>
          <a:custGeom>
            <a:avLst/>
            <a:gdLst/>
            <a:ahLst/>
            <a:cxnLst/>
            <a:rect r="r" b="b" t="t" l="l"/>
            <a:pathLst>
              <a:path h="4044330" w="4319188">
                <a:moveTo>
                  <a:pt x="4319188" y="0"/>
                </a:moveTo>
                <a:lnTo>
                  <a:pt x="0" y="0"/>
                </a:lnTo>
                <a:lnTo>
                  <a:pt x="0" y="4044330"/>
                </a:lnTo>
                <a:lnTo>
                  <a:pt x="4319188" y="4044330"/>
                </a:lnTo>
                <a:lnTo>
                  <a:pt x="4319188"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3309983" y="2087208"/>
            <a:ext cx="10272412" cy="647153"/>
          </a:xfrm>
          <a:prstGeom prst="rect">
            <a:avLst/>
          </a:prstGeom>
        </p:spPr>
        <p:txBody>
          <a:bodyPr anchor="t" rtlCol="false" tIns="0" lIns="0" bIns="0" rIns="0">
            <a:spAutoFit/>
          </a:bodyPr>
          <a:lstStyle/>
          <a:p>
            <a:pPr algn="ctr">
              <a:lnSpc>
                <a:spcPts val="4931"/>
              </a:lnSpc>
              <a:spcBef>
                <a:spcPct val="0"/>
              </a:spcBef>
            </a:pPr>
            <a:r>
              <a:rPr lang="en-US" b="true" sz="3793">
                <a:solidFill>
                  <a:srgbClr val="000000"/>
                </a:solidFill>
                <a:latin typeface="Poppins Bold"/>
                <a:ea typeface="Poppins Bold"/>
                <a:cs typeface="Poppins Bold"/>
                <a:sym typeface="Poppins Bold"/>
              </a:rPr>
              <a:t>PROTECTION AGAINST RETALIATION</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4120344" y="3348870"/>
            <a:ext cx="10047312" cy="3820883"/>
          </a:xfrm>
          <a:prstGeom prst="rect">
            <a:avLst/>
          </a:prstGeom>
        </p:spPr>
        <p:txBody>
          <a:bodyPr anchor="t" rtlCol="false" tIns="0" lIns="0" bIns="0" rIns="0">
            <a:spAutoFit/>
          </a:bodyPr>
          <a:lstStyle/>
          <a:p>
            <a:pPr algn="l">
              <a:lnSpc>
                <a:spcPts val="3761"/>
              </a:lnSpc>
              <a:spcBef>
                <a:spcPct val="0"/>
              </a:spcBef>
            </a:pPr>
            <a:r>
              <a:rPr lang="en-US" sz="2893">
                <a:solidFill>
                  <a:srgbClr val="000000"/>
                </a:solidFill>
                <a:latin typeface="Poppins"/>
                <a:ea typeface="Poppins"/>
                <a:cs typeface="Poppins"/>
                <a:sym typeface="Poppins"/>
              </a:rPr>
              <a:t>Persons who retaliate in the form of</a:t>
            </a:r>
          </a:p>
          <a:p>
            <a:pPr algn="l">
              <a:lnSpc>
                <a:spcPts val="3761"/>
              </a:lnSpc>
              <a:spcBef>
                <a:spcPct val="0"/>
              </a:spcBef>
            </a:pPr>
            <a:r>
              <a:rPr lang="en-US" sz="2893">
                <a:solidFill>
                  <a:srgbClr val="000000"/>
                </a:solidFill>
                <a:latin typeface="Poppins"/>
                <a:ea typeface="Poppins"/>
                <a:cs typeface="Poppins"/>
                <a:sym typeface="Poppins"/>
              </a:rPr>
              <a:t>- Intimidation</a:t>
            </a:r>
          </a:p>
          <a:p>
            <a:pPr algn="l">
              <a:lnSpc>
                <a:spcPts val="3761"/>
              </a:lnSpc>
              <a:spcBef>
                <a:spcPct val="0"/>
              </a:spcBef>
            </a:pPr>
            <a:r>
              <a:rPr lang="en-US" sz="2893">
                <a:solidFill>
                  <a:srgbClr val="000000"/>
                </a:solidFill>
                <a:latin typeface="Poppins"/>
                <a:ea typeface="Poppins"/>
                <a:cs typeface="Poppins"/>
                <a:sym typeface="Poppins"/>
              </a:rPr>
              <a:t>- Pressure to withdraw the case</a:t>
            </a:r>
          </a:p>
          <a:p>
            <a:pPr algn="l">
              <a:lnSpc>
                <a:spcPts val="3761"/>
              </a:lnSpc>
              <a:spcBef>
                <a:spcPct val="0"/>
              </a:spcBef>
            </a:pPr>
            <a:r>
              <a:rPr lang="en-US" sz="2893">
                <a:solidFill>
                  <a:srgbClr val="000000"/>
                </a:solidFill>
                <a:latin typeface="Poppins"/>
                <a:ea typeface="Poppins"/>
                <a:cs typeface="Poppins"/>
                <a:sym typeface="Poppins"/>
              </a:rPr>
              <a:t>- Threats</a:t>
            </a:r>
          </a:p>
          <a:p>
            <a:pPr algn="l">
              <a:lnSpc>
                <a:spcPts val="3761"/>
              </a:lnSpc>
              <a:spcBef>
                <a:spcPct val="0"/>
              </a:spcBef>
            </a:pPr>
            <a:r>
              <a:rPr lang="en-US" sz="2893">
                <a:solidFill>
                  <a:srgbClr val="000000"/>
                </a:solidFill>
                <a:latin typeface="Poppins"/>
                <a:ea typeface="Poppins"/>
                <a:cs typeface="Poppins"/>
                <a:sym typeface="Poppins"/>
              </a:rPr>
              <a:t>should be reported to the Committee immediately.</a:t>
            </a:r>
          </a:p>
          <a:p>
            <a:pPr algn="l">
              <a:lnSpc>
                <a:spcPts val="3761"/>
              </a:lnSpc>
              <a:spcBef>
                <a:spcPct val="0"/>
              </a:spcBef>
            </a:pPr>
            <a:r>
              <a:rPr lang="en-US" sz="2893">
                <a:solidFill>
                  <a:srgbClr val="000000"/>
                </a:solidFill>
                <a:latin typeface="Poppins"/>
                <a:ea typeface="Poppins"/>
                <a:cs typeface="Poppins"/>
                <a:sym typeface="Poppins"/>
              </a:rPr>
              <a:t>Retaliation will be treated as a major misconduct and the Committee will take action to prevent/rectify the retaliation.</a:t>
            </a:r>
          </a:p>
        </p:txBody>
      </p:sp>
      <p:sp>
        <p:nvSpPr>
          <p:cNvPr name="Freeform 8" id="8"/>
          <p:cNvSpPr/>
          <p:nvPr/>
        </p:nvSpPr>
        <p:spPr>
          <a:xfrm flipH="true" flipV="false" rot="0">
            <a:off x="-337651" y="-647835"/>
            <a:ext cx="4319188" cy="4044330"/>
          </a:xfrm>
          <a:custGeom>
            <a:avLst/>
            <a:gdLst/>
            <a:ahLst/>
            <a:cxnLst/>
            <a:rect r="r" b="b" t="t" l="l"/>
            <a:pathLst>
              <a:path h="4044330" w="4319188">
                <a:moveTo>
                  <a:pt x="4319188" y="0"/>
                </a:moveTo>
                <a:lnTo>
                  <a:pt x="0" y="0"/>
                </a:lnTo>
                <a:lnTo>
                  <a:pt x="0" y="4044330"/>
                </a:lnTo>
                <a:lnTo>
                  <a:pt x="4319188" y="4044330"/>
                </a:lnTo>
                <a:lnTo>
                  <a:pt x="4319188"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3309983" y="2087208"/>
            <a:ext cx="10272412" cy="647153"/>
          </a:xfrm>
          <a:prstGeom prst="rect">
            <a:avLst/>
          </a:prstGeom>
        </p:spPr>
        <p:txBody>
          <a:bodyPr anchor="t" rtlCol="false" tIns="0" lIns="0" bIns="0" rIns="0">
            <a:spAutoFit/>
          </a:bodyPr>
          <a:lstStyle/>
          <a:p>
            <a:pPr algn="ctr">
              <a:lnSpc>
                <a:spcPts val="4931"/>
              </a:lnSpc>
              <a:spcBef>
                <a:spcPct val="0"/>
              </a:spcBef>
            </a:pPr>
            <a:r>
              <a:rPr lang="en-US" b="true" sz="3793">
                <a:solidFill>
                  <a:srgbClr val="000000"/>
                </a:solidFill>
                <a:latin typeface="Poppins Bold"/>
                <a:ea typeface="Poppins Bold"/>
                <a:cs typeface="Poppins Bold"/>
                <a:sym typeface="Poppins Bold"/>
              </a:rPr>
              <a:t>PROTECTION AGAINST RETALIATION</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3981537" y="2275117"/>
            <a:ext cx="10047312" cy="2868383"/>
          </a:xfrm>
          <a:prstGeom prst="rect">
            <a:avLst/>
          </a:prstGeom>
        </p:spPr>
        <p:txBody>
          <a:bodyPr anchor="t" rtlCol="false" tIns="0" lIns="0" bIns="0" rIns="0">
            <a:spAutoFit/>
          </a:bodyPr>
          <a:lstStyle/>
          <a:p>
            <a:pPr algn="l" marL="624622" indent="-312311" lvl="1">
              <a:lnSpc>
                <a:spcPts val="3761"/>
              </a:lnSpc>
              <a:spcBef>
                <a:spcPct val="0"/>
              </a:spcBef>
              <a:buFont typeface="Arial"/>
              <a:buChar char="•"/>
            </a:pPr>
            <a:r>
              <a:rPr lang="en-US" sz="2893">
                <a:solidFill>
                  <a:srgbClr val="000000"/>
                </a:solidFill>
                <a:latin typeface="Poppins"/>
                <a:ea typeface="Poppins"/>
                <a:cs typeface="Poppins"/>
                <a:sym typeface="Poppins"/>
              </a:rPr>
              <a:t>Mutually cons</a:t>
            </a:r>
            <a:r>
              <a:rPr lang="en-US" sz="2893">
                <a:solidFill>
                  <a:srgbClr val="000000"/>
                </a:solidFill>
                <a:latin typeface="Poppins"/>
                <a:ea typeface="Poppins"/>
                <a:cs typeface="Poppins"/>
                <a:sym typeface="Poppins"/>
              </a:rPr>
              <a:t>ensual relationships are not classified as harassment, if the people involved in the relation agree to it.</a:t>
            </a:r>
          </a:p>
          <a:p>
            <a:pPr algn="l" marL="624622" indent="-312311" lvl="1">
              <a:lnSpc>
                <a:spcPts val="3761"/>
              </a:lnSpc>
              <a:spcBef>
                <a:spcPct val="0"/>
              </a:spcBef>
              <a:buFont typeface="Arial"/>
              <a:buChar char="•"/>
            </a:pPr>
            <a:r>
              <a:rPr lang="en-US" sz="2893">
                <a:solidFill>
                  <a:srgbClr val="000000"/>
                </a:solidFill>
                <a:latin typeface="Poppins"/>
                <a:ea typeface="Poppins"/>
                <a:cs typeface="Poppins"/>
                <a:sym typeface="Poppins"/>
              </a:rPr>
              <a:t>But, if such action is making you uncomfortable, then this sort of behaviour could be inducing malicious surrounding.</a:t>
            </a:r>
          </a:p>
        </p:txBody>
      </p:sp>
      <p:sp>
        <p:nvSpPr>
          <p:cNvPr name="Freeform 8" id="8"/>
          <p:cNvSpPr/>
          <p:nvPr/>
        </p:nvSpPr>
        <p:spPr>
          <a:xfrm flipH="true" flipV="false" rot="0">
            <a:off x="-337651" y="-647835"/>
            <a:ext cx="4319188" cy="4044330"/>
          </a:xfrm>
          <a:custGeom>
            <a:avLst/>
            <a:gdLst/>
            <a:ahLst/>
            <a:cxnLst/>
            <a:rect r="r" b="b" t="t" l="l"/>
            <a:pathLst>
              <a:path h="4044330" w="4319188">
                <a:moveTo>
                  <a:pt x="4319188" y="0"/>
                </a:moveTo>
                <a:lnTo>
                  <a:pt x="0" y="0"/>
                </a:lnTo>
                <a:lnTo>
                  <a:pt x="0" y="4044330"/>
                </a:lnTo>
                <a:lnTo>
                  <a:pt x="4319188" y="4044330"/>
                </a:lnTo>
                <a:lnTo>
                  <a:pt x="4319188"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2605540" y="1546968"/>
            <a:ext cx="10272412" cy="647153"/>
          </a:xfrm>
          <a:prstGeom prst="rect">
            <a:avLst/>
          </a:prstGeom>
        </p:spPr>
        <p:txBody>
          <a:bodyPr anchor="t" rtlCol="false" tIns="0" lIns="0" bIns="0" rIns="0">
            <a:spAutoFit/>
          </a:bodyPr>
          <a:lstStyle/>
          <a:p>
            <a:pPr algn="ctr">
              <a:lnSpc>
                <a:spcPts val="4931"/>
              </a:lnSpc>
              <a:spcBef>
                <a:spcPct val="0"/>
              </a:spcBef>
            </a:pPr>
            <a:r>
              <a:rPr lang="en-US" b="true" sz="3793">
                <a:solidFill>
                  <a:srgbClr val="000000"/>
                </a:solidFill>
                <a:latin typeface="Poppins Bold"/>
                <a:ea typeface="Poppins Bold"/>
                <a:cs typeface="Poppins Bold"/>
                <a:sym typeface="Poppins Bold"/>
              </a:rPr>
              <a:t>CONSENSUAL RELATIONSHIPS</a:t>
            </a:r>
          </a:p>
        </p:txBody>
      </p:sp>
      <p:sp>
        <p:nvSpPr>
          <p:cNvPr name="TextBox 10" id="10"/>
          <p:cNvSpPr txBox="true"/>
          <p:nvPr/>
        </p:nvSpPr>
        <p:spPr>
          <a:xfrm rot="0">
            <a:off x="3981537" y="5354555"/>
            <a:ext cx="10272412" cy="424267"/>
          </a:xfrm>
          <a:prstGeom prst="rect">
            <a:avLst/>
          </a:prstGeom>
        </p:spPr>
        <p:txBody>
          <a:bodyPr anchor="t" rtlCol="false" tIns="0" lIns="0" bIns="0" rIns="0">
            <a:spAutoFit/>
          </a:bodyPr>
          <a:lstStyle/>
          <a:p>
            <a:pPr algn="ctr">
              <a:lnSpc>
                <a:spcPts val="3371"/>
              </a:lnSpc>
              <a:spcBef>
                <a:spcPct val="0"/>
              </a:spcBef>
            </a:pPr>
            <a:r>
              <a:rPr lang="en-US" b="true" sz="2593">
                <a:solidFill>
                  <a:srgbClr val="000000"/>
                </a:solidFill>
                <a:latin typeface="Poppins Bold"/>
                <a:ea typeface="Poppins Bold"/>
                <a:cs typeface="Poppins Bold"/>
                <a:sym typeface="Poppins Bold"/>
              </a:rPr>
              <a:t>WHEN THE MUTUALLY AGREED RELATIONSHIP COMES TO END</a:t>
            </a:r>
          </a:p>
        </p:txBody>
      </p:sp>
      <p:sp>
        <p:nvSpPr>
          <p:cNvPr name="TextBox 11" id="11"/>
          <p:cNvSpPr txBox="true"/>
          <p:nvPr/>
        </p:nvSpPr>
        <p:spPr>
          <a:xfrm rot="0">
            <a:off x="3981537" y="5980353"/>
            <a:ext cx="10047312" cy="2392133"/>
          </a:xfrm>
          <a:prstGeom prst="rect">
            <a:avLst/>
          </a:prstGeom>
        </p:spPr>
        <p:txBody>
          <a:bodyPr anchor="t" rtlCol="false" tIns="0" lIns="0" bIns="0" rIns="0">
            <a:spAutoFit/>
          </a:bodyPr>
          <a:lstStyle/>
          <a:p>
            <a:pPr algn="l" marL="624622" indent="-312311" lvl="1">
              <a:lnSpc>
                <a:spcPts val="3761"/>
              </a:lnSpc>
              <a:spcBef>
                <a:spcPct val="0"/>
              </a:spcBef>
              <a:buFont typeface="Arial"/>
              <a:buChar char="•"/>
            </a:pPr>
            <a:r>
              <a:rPr lang="en-US" sz="2893">
                <a:solidFill>
                  <a:srgbClr val="000000"/>
                </a:solidFill>
                <a:latin typeface="Poppins"/>
                <a:ea typeface="Poppins"/>
                <a:cs typeface="Poppins"/>
                <a:sym typeface="Poppins"/>
              </a:rPr>
              <a:t>Actions</a:t>
            </a:r>
            <a:r>
              <a:rPr lang="en-US" sz="2893">
                <a:solidFill>
                  <a:srgbClr val="000000"/>
                </a:solidFill>
                <a:latin typeface="Poppins"/>
                <a:ea typeface="Poppins"/>
                <a:cs typeface="Poppins"/>
                <a:sym typeface="Poppins"/>
              </a:rPr>
              <a:t> considered normal once, are not normal anymore.</a:t>
            </a:r>
          </a:p>
          <a:p>
            <a:pPr algn="l" marL="624622" indent="-312311" lvl="1">
              <a:lnSpc>
                <a:spcPts val="3761"/>
              </a:lnSpc>
              <a:spcBef>
                <a:spcPct val="0"/>
              </a:spcBef>
              <a:buFont typeface="Arial"/>
              <a:buChar char="•"/>
            </a:pPr>
            <a:r>
              <a:rPr lang="en-US" sz="2893">
                <a:solidFill>
                  <a:srgbClr val="000000"/>
                </a:solidFill>
                <a:latin typeface="Poppins"/>
                <a:ea typeface="Poppins"/>
                <a:cs typeface="Poppins"/>
                <a:sym typeface="Poppins"/>
              </a:rPr>
              <a:t>Any party in the relationship could cut down the bond at any time, without fearing for reprisals at workplace.</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0" y="0"/>
            <a:ext cx="15039268" cy="10748178"/>
            <a:chOff x="0" y="0"/>
            <a:chExt cx="3960959" cy="2830796"/>
          </a:xfrm>
        </p:grpSpPr>
        <p:sp>
          <p:nvSpPr>
            <p:cNvPr name="Freeform 3" id="3"/>
            <p:cNvSpPr/>
            <p:nvPr/>
          </p:nvSpPr>
          <p:spPr>
            <a:xfrm flipH="false" flipV="false" rot="0">
              <a:off x="0" y="0"/>
              <a:ext cx="3960959" cy="2830796"/>
            </a:xfrm>
            <a:custGeom>
              <a:avLst/>
              <a:gdLst/>
              <a:ahLst/>
              <a:cxnLst/>
              <a:rect r="r" b="b" t="t" l="l"/>
              <a:pathLst>
                <a:path h="2830796" w="3960959">
                  <a:moveTo>
                    <a:pt x="0" y="0"/>
                  </a:moveTo>
                  <a:lnTo>
                    <a:pt x="3960959" y="0"/>
                  </a:lnTo>
                  <a:lnTo>
                    <a:pt x="3960959" y="2830796"/>
                  </a:lnTo>
                  <a:lnTo>
                    <a:pt x="0" y="2830796"/>
                  </a:lnTo>
                  <a:close/>
                </a:path>
              </a:pathLst>
            </a:custGeom>
            <a:solidFill>
              <a:srgbClr val="000000">
                <a:alpha val="58824"/>
              </a:srgbClr>
            </a:solidFill>
          </p:spPr>
        </p:sp>
        <p:sp>
          <p:nvSpPr>
            <p:cNvPr name="TextBox 4" id="4"/>
            <p:cNvSpPr txBox="true"/>
            <p:nvPr/>
          </p:nvSpPr>
          <p:spPr>
            <a:xfrm>
              <a:off x="0" y="-38100"/>
              <a:ext cx="3960959" cy="2868896"/>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566146" y="2958184"/>
            <a:ext cx="6467818" cy="3667125"/>
          </a:xfrm>
          <a:prstGeom prst="rect">
            <a:avLst/>
          </a:prstGeom>
        </p:spPr>
        <p:txBody>
          <a:bodyPr anchor="t" rtlCol="false" tIns="0" lIns="0" bIns="0" rIns="0">
            <a:spAutoFit/>
          </a:bodyPr>
          <a:lstStyle/>
          <a:p>
            <a:pPr algn="ctr">
              <a:lnSpc>
                <a:spcPts val="14400"/>
              </a:lnSpc>
            </a:pPr>
            <a:r>
              <a:rPr lang="en-US" sz="12000" b="true">
                <a:solidFill>
                  <a:srgbClr val="FFFFFF"/>
                </a:solidFill>
                <a:latin typeface="Open Sauce Bold"/>
                <a:ea typeface="Open Sauce Bold"/>
                <a:cs typeface="Open Sauce Bold"/>
                <a:sym typeface="Open Sauce Bold"/>
              </a:rPr>
              <a:t>Thank You</a:t>
            </a:r>
          </a:p>
        </p:txBody>
      </p:sp>
      <p:sp>
        <p:nvSpPr>
          <p:cNvPr name="Freeform 6" id="6"/>
          <p:cNvSpPr/>
          <p:nvPr/>
        </p:nvSpPr>
        <p:spPr>
          <a:xfrm flipH="true" flipV="false" rot="0">
            <a:off x="0" y="6256775"/>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5400000">
            <a:off x="8542749" y="431713"/>
            <a:ext cx="10456538" cy="9254036"/>
          </a:xfrm>
          <a:custGeom>
            <a:avLst/>
            <a:gdLst/>
            <a:ahLst/>
            <a:cxnLst/>
            <a:rect r="r" b="b" t="t" l="l"/>
            <a:pathLst>
              <a:path h="9254036" w="10456538">
                <a:moveTo>
                  <a:pt x="0" y="0"/>
                </a:moveTo>
                <a:lnTo>
                  <a:pt x="10456538" y="0"/>
                </a:lnTo>
                <a:lnTo>
                  <a:pt x="10456538" y="9254036"/>
                </a:lnTo>
                <a:lnTo>
                  <a:pt x="0" y="9254036"/>
                </a:lnTo>
                <a:lnTo>
                  <a:pt x="0" y="0"/>
                </a:lnTo>
                <a:close/>
              </a:path>
            </a:pathLst>
          </a:custGeom>
          <a:blipFill>
            <a:blip r:embed="rId4"/>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13535558" y="468660"/>
            <a:ext cx="8150601" cy="7213282"/>
          </a:xfrm>
          <a:custGeom>
            <a:avLst/>
            <a:gdLst/>
            <a:ahLst/>
            <a:cxnLst/>
            <a:rect r="r" b="b" t="t" l="l"/>
            <a:pathLst>
              <a:path h="7213282" w="8150601">
                <a:moveTo>
                  <a:pt x="0" y="0"/>
                </a:moveTo>
                <a:lnTo>
                  <a:pt x="8150601" y="0"/>
                </a:lnTo>
                <a:lnTo>
                  <a:pt x="8150601" y="7213281"/>
                </a:lnTo>
                <a:lnTo>
                  <a:pt x="0" y="7213281"/>
                </a:lnTo>
                <a:lnTo>
                  <a:pt x="0" y="0"/>
                </a:lnTo>
                <a:close/>
              </a:path>
            </a:pathLst>
          </a:custGeom>
          <a:blipFill>
            <a:blip r:embed="rId2"/>
            <a:stretch>
              <a:fillRect l="0" t="0" r="0" b="0"/>
            </a:stretch>
          </a:blipFill>
        </p:spPr>
      </p:sp>
      <p:grpSp>
        <p:nvGrpSpPr>
          <p:cNvPr name="Group 3" id="3"/>
          <p:cNvGrpSpPr/>
          <p:nvPr/>
        </p:nvGrpSpPr>
        <p:grpSpPr>
          <a:xfrm rot="0">
            <a:off x="11322322" y="4075300"/>
            <a:ext cx="3367853" cy="1068200"/>
            <a:chOff x="0" y="0"/>
            <a:chExt cx="887006" cy="281337"/>
          </a:xfrm>
        </p:grpSpPr>
        <p:sp>
          <p:nvSpPr>
            <p:cNvPr name="Freeform 4" id="4"/>
            <p:cNvSpPr/>
            <p:nvPr/>
          </p:nvSpPr>
          <p:spPr>
            <a:xfrm flipH="false" flipV="false" rot="0">
              <a:off x="0" y="0"/>
              <a:ext cx="887006" cy="281337"/>
            </a:xfrm>
            <a:custGeom>
              <a:avLst/>
              <a:gdLst/>
              <a:ahLst/>
              <a:cxnLst/>
              <a:rect r="r" b="b" t="t" l="l"/>
              <a:pathLst>
                <a:path h="281337" w="887006">
                  <a:moveTo>
                    <a:pt x="45975" y="0"/>
                  </a:moveTo>
                  <a:lnTo>
                    <a:pt x="841031" y="0"/>
                  </a:lnTo>
                  <a:cubicBezTo>
                    <a:pt x="866423" y="0"/>
                    <a:pt x="887006" y="20584"/>
                    <a:pt x="887006" y="45975"/>
                  </a:cubicBezTo>
                  <a:lnTo>
                    <a:pt x="887006" y="235361"/>
                  </a:lnTo>
                  <a:cubicBezTo>
                    <a:pt x="887006" y="260753"/>
                    <a:pt x="866423" y="281337"/>
                    <a:pt x="841031" y="281337"/>
                  </a:cubicBezTo>
                  <a:lnTo>
                    <a:pt x="45975" y="281337"/>
                  </a:lnTo>
                  <a:cubicBezTo>
                    <a:pt x="20584" y="281337"/>
                    <a:pt x="0" y="260753"/>
                    <a:pt x="0" y="235361"/>
                  </a:cubicBezTo>
                  <a:lnTo>
                    <a:pt x="0" y="45975"/>
                  </a:lnTo>
                  <a:cubicBezTo>
                    <a:pt x="0" y="20584"/>
                    <a:pt x="20584" y="0"/>
                    <a:pt x="45975" y="0"/>
                  </a:cubicBezTo>
                  <a:close/>
                </a:path>
              </a:pathLst>
            </a:custGeom>
            <a:solidFill>
              <a:srgbClr val="8ECC90"/>
            </a:solidFill>
          </p:spPr>
        </p:sp>
        <p:sp>
          <p:nvSpPr>
            <p:cNvPr name="TextBox 5" id="5"/>
            <p:cNvSpPr txBox="true"/>
            <p:nvPr/>
          </p:nvSpPr>
          <p:spPr>
            <a:xfrm>
              <a:off x="0" y="-38100"/>
              <a:ext cx="887006" cy="319437"/>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1322322" y="5507204"/>
            <a:ext cx="4537452" cy="1124610"/>
            <a:chOff x="0" y="0"/>
            <a:chExt cx="1195049" cy="296194"/>
          </a:xfrm>
        </p:grpSpPr>
        <p:sp>
          <p:nvSpPr>
            <p:cNvPr name="Freeform 7" id="7"/>
            <p:cNvSpPr/>
            <p:nvPr/>
          </p:nvSpPr>
          <p:spPr>
            <a:xfrm flipH="false" flipV="false" rot="0">
              <a:off x="0" y="0"/>
              <a:ext cx="1195049" cy="296194"/>
            </a:xfrm>
            <a:custGeom>
              <a:avLst/>
              <a:gdLst/>
              <a:ahLst/>
              <a:cxnLst/>
              <a:rect r="r" b="b" t="t" l="l"/>
              <a:pathLst>
                <a:path h="296194" w="1195049">
                  <a:moveTo>
                    <a:pt x="34125" y="0"/>
                  </a:moveTo>
                  <a:lnTo>
                    <a:pt x="1160925" y="0"/>
                  </a:lnTo>
                  <a:cubicBezTo>
                    <a:pt x="1179771" y="0"/>
                    <a:pt x="1195049" y="15278"/>
                    <a:pt x="1195049" y="34125"/>
                  </a:cubicBezTo>
                  <a:lnTo>
                    <a:pt x="1195049" y="262069"/>
                  </a:lnTo>
                  <a:cubicBezTo>
                    <a:pt x="1195049" y="280916"/>
                    <a:pt x="1179771" y="296194"/>
                    <a:pt x="1160925" y="296194"/>
                  </a:cubicBezTo>
                  <a:lnTo>
                    <a:pt x="34125" y="296194"/>
                  </a:lnTo>
                  <a:cubicBezTo>
                    <a:pt x="15278" y="296194"/>
                    <a:pt x="0" y="280916"/>
                    <a:pt x="0" y="262069"/>
                  </a:cubicBezTo>
                  <a:lnTo>
                    <a:pt x="0" y="34125"/>
                  </a:lnTo>
                  <a:cubicBezTo>
                    <a:pt x="0" y="15278"/>
                    <a:pt x="15278" y="0"/>
                    <a:pt x="34125" y="0"/>
                  </a:cubicBezTo>
                  <a:close/>
                </a:path>
              </a:pathLst>
            </a:custGeom>
            <a:solidFill>
              <a:srgbClr val="8ECC90"/>
            </a:solidFill>
          </p:spPr>
        </p:sp>
        <p:sp>
          <p:nvSpPr>
            <p:cNvPr name="TextBox 8" id="8"/>
            <p:cNvSpPr txBox="true"/>
            <p:nvPr/>
          </p:nvSpPr>
          <p:spPr>
            <a:xfrm>
              <a:off x="0" y="-38100"/>
              <a:ext cx="1195049" cy="334294"/>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true" flipV="false" rot="0">
            <a:off x="-1062966" y="326115"/>
            <a:ext cx="5144780" cy="4817385"/>
          </a:xfrm>
          <a:custGeom>
            <a:avLst/>
            <a:gdLst/>
            <a:ahLst/>
            <a:cxnLst/>
            <a:rect r="r" b="b" t="t" l="l"/>
            <a:pathLst>
              <a:path h="4817385" w="5144780">
                <a:moveTo>
                  <a:pt x="5144779" y="0"/>
                </a:moveTo>
                <a:lnTo>
                  <a:pt x="0" y="0"/>
                </a:lnTo>
                <a:lnTo>
                  <a:pt x="0" y="4817385"/>
                </a:lnTo>
                <a:lnTo>
                  <a:pt x="5144779" y="4817385"/>
                </a:lnTo>
                <a:lnTo>
                  <a:pt x="5144779" y="0"/>
                </a:lnTo>
                <a:close/>
              </a:path>
            </a:pathLst>
          </a:custGeom>
          <a:blipFill>
            <a:blip r:embed="rId3">
              <a:alphaModFix amt="68000"/>
              <a:extLst>
                <a:ext uri="{96DAC541-7B7A-43D3-8B79-37D633B846F1}">
                  <asvg:svgBlip xmlns:asvg="http://schemas.microsoft.com/office/drawing/2016/SVG/main" r:embed="rId4"/>
                </a:ext>
              </a:extLst>
            </a:blip>
            <a:stretch>
              <a:fillRect l="0" t="0" r="0" b="0"/>
            </a:stretch>
          </a:blipFill>
        </p:spPr>
      </p:sp>
      <p:grpSp>
        <p:nvGrpSpPr>
          <p:cNvPr name="Group 10" id="10"/>
          <p:cNvGrpSpPr/>
          <p:nvPr/>
        </p:nvGrpSpPr>
        <p:grpSpPr>
          <a:xfrm rot="0">
            <a:off x="1814752" y="1028700"/>
            <a:ext cx="8647678" cy="4114800"/>
            <a:chOff x="0" y="0"/>
            <a:chExt cx="1339752" cy="637490"/>
          </a:xfrm>
        </p:grpSpPr>
        <p:sp>
          <p:nvSpPr>
            <p:cNvPr name="Freeform 11" id="11"/>
            <p:cNvSpPr/>
            <p:nvPr/>
          </p:nvSpPr>
          <p:spPr>
            <a:xfrm flipH="false" flipV="false" rot="0">
              <a:off x="0" y="0"/>
              <a:ext cx="1339752" cy="637490"/>
            </a:xfrm>
            <a:custGeom>
              <a:avLst/>
              <a:gdLst/>
              <a:ahLst/>
              <a:cxnLst/>
              <a:rect r="r" b="b" t="t" l="l"/>
              <a:pathLst>
                <a:path h="637490" w="1339752">
                  <a:moveTo>
                    <a:pt x="0" y="0"/>
                  </a:moveTo>
                  <a:lnTo>
                    <a:pt x="1339752" y="0"/>
                  </a:lnTo>
                  <a:lnTo>
                    <a:pt x="1339752" y="637490"/>
                  </a:lnTo>
                  <a:lnTo>
                    <a:pt x="0" y="637490"/>
                  </a:lnTo>
                  <a:close/>
                </a:path>
              </a:pathLst>
            </a:custGeom>
            <a:blipFill>
              <a:blip r:embed="rId5"/>
              <a:stretch>
                <a:fillRect l="0" t="-55080" r="0" b="-55080"/>
              </a:stretch>
            </a:blipFill>
          </p:spPr>
        </p:sp>
      </p:grpSp>
      <p:sp>
        <p:nvSpPr>
          <p:cNvPr name="TextBox 12" id="12"/>
          <p:cNvSpPr txBox="true"/>
          <p:nvPr/>
        </p:nvSpPr>
        <p:spPr>
          <a:xfrm rot="0">
            <a:off x="1814752" y="5600700"/>
            <a:ext cx="7329248" cy="3429000"/>
          </a:xfrm>
          <a:prstGeom prst="rect">
            <a:avLst/>
          </a:prstGeom>
        </p:spPr>
        <p:txBody>
          <a:bodyPr anchor="t" rtlCol="false" tIns="0" lIns="0" bIns="0" rIns="0">
            <a:spAutoFit/>
          </a:bodyPr>
          <a:lstStyle/>
          <a:p>
            <a:pPr algn="l">
              <a:lnSpc>
                <a:spcPts val="9000"/>
              </a:lnSpc>
            </a:pPr>
            <a:r>
              <a:rPr lang="en-US" sz="7500" b="true">
                <a:solidFill>
                  <a:srgbClr val="000000"/>
                </a:solidFill>
                <a:latin typeface="Open Sauce Bold"/>
                <a:ea typeface="Open Sauce Bold"/>
                <a:cs typeface="Open Sauce Bold"/>
                <a:sym typeface="Open Sauce Bold"/>
              </a:rPr>
              <a:t>Sexual Harassment at Workplace</a:t>
            </a:r>
          </a:p>
        </p:txBody>
      </p:sp>
      <p:sp>
        <p:nvSpPr>
          <p:cNvPr name="Freeform 13" id="13"/>
          <p:cNvSpPr/>
          <p:nvPr/>
        </p:nvSpPr>
        <p:spPr>
          <a:xfrm flipH="true" flipV="true" rot="-5400000">
            <a:off x="-2105781" y="5444125"/>
            <a:ext cx="5228269" cy="4627018"/>
          </a:xfrm>
          <a:custGeom>
            <a:avLst/>
            <a:gdLst/>
            <a:ahLst/>
            <a:cxnLst/>
            <a:rect r="r" b="b" t="t" l="l"/>
            <a:pathLst>
              <a:path h="4627018" w="5228269">
                <a:moveTo>
                  <a:pt x="5228268" y="4627018"/>
                </a:moveTo>
                <a:lnTo>
                  <a:pt x="0" y="4627018"/>
                </a:lnTo>
                <a:lnTo>
                  <a:pt x="0" y="0"/>
                </a:lnTo>
                <a:lnTo>
                  <a:pt x="5228268" y="0"/>
                </a:lnTo>
                <a:lnTo>
                  <a:pt x="5228268" y="4627018"/>
                </a:lnTo>
                <a:close/>
              </a:path>
            </a:pathLst>
          </a:custGeom>
          <a:blipFill>
            <a:blip r:embed="rId6"/>
            <a:stretch>
              <a:fillRect l="0" t="0" r="0" b="0"/>
            </a:stretch>
          </a:blipFill>
        </p:spPr>
      </p:sp>
      <p:grpSp>
        <p:nvGrpSpPr>
          <p:cNvPr name="Group 14" id="14"/>
          <p:cNvGrpSpPr/>
          <p:nvPr/>
        </p:nvGrpSpPr>
        <p:grpSpPr>
          <a:xfrm rot="0">
            <a:off x="11322322" y="6970574"/>
            <a:ext cx="6466992" cy="1124610"/>
            <a:chOff x="0" y="0"/>
            <a:chExt cx="1703241" cy="296194"/>
          </a:xfrm>
        </p:grpSpPr>
        <p:sp>
          <p:nvSpPr>
            <p:cNvPr name="Freeform 15" id="15"/>
            <p:cNvSpPr/>
            <p:nvPr/>
          </p:nvSpPr>
          <p:spPr>
            <a:xfrm flipH="false" flipV="false" rot="0">
              <a:off x="0" y="0"/>
              <a:ext cx="1703241" cy="296194"/>
            </a:xfrm>
            <a:custGeom>
              <a:avLst/>
              <a:gdLst/>
              <a:ahLst/>
              <a:cxnLst/>
              <a:rect r="r" b="b" t="t" l="l"/>
              <a:pathLst>
                <a:path h="296194" w="1703241">
                  <a:moveTo>
                    <a:pt x="23943" y="0"/>
                  </a:moveTo>
                  <a:lnTo>
                    <a:pt x="1679298" y="0"/>
                  </a:lnTo>
                  <a:cubicBezTo>
                    <a:pt x="1685648" y="0"/>
                    <a:pt x="1691738" y="2523"/>
                    <a:pt x="1696228" y="7013"/>
                  </a:cubicBezTo>
                  <a:cubicBezTo>
                    <a:pt x="1700718" y="11503"/>
                    <a:pt x="1703241" y="17593"/>
                    <a:pt x="1703241" y="23943"/>
                  </a:cubicBezTo>
                  <a:lnTo>
                    <a:pt x="1703241" y="272251"/>
                  </a:lnTo>
                  <a:cubicBezTo>
                    <a:pt x="1703241" y="278601"/>
                    <a:pt x="1700718" y="284691"/>
                    <a:pt x="1696228" y="289181"/>
                  </a:cubicBezTo>
                  <a:cubicBezTo>
                    <a:pt x="1691738" y="293671"/>
                    <a:pt x="1685648" y="296194"/>
                    <a:pt x="1679298" y="296194"/>
                  </a:cubicBezTo>
                  <a:lnTo>
                    <a:pt x="23943" y="296194"/>
                  </a:lnTo>
                  <a:cubicBezTo>
                    <a:pt x="17593" y="296194"/>
                    <a:pt x="11503" y="293671"/>
                    <a:pt x="7013" y="289181"/>
                  </a:cubicBezTo>
                  <a:cubicBezTo>
                    <a:pt x="2523" y="284691"/>
                    <a:pt x="0" y="278601"/>
                    <a:pt x="0" y="272251"/>
                  </a:cubicBezTo>
                  <a:lnTo>
                    <a:pt x="0" y="23943"/>
                  </a:lnTo>
                  <a:cubicBezTo>
                    <a:pt x="0" y="17593"/>
                    <a:pt x="2523" y="11503"/>
                    <a:pt x="7013" y="7013"/>
                  </a:cubicBezTo>
                  <a:cubicBezTo>
                    <a:pt x="11503" y="2523"/>
                    <a:pt x="17593" y="0"/>
                    <a:pt x="23943" y="0"/>
                  </a:cubicBezTo>
                  <a:close/>
                </a:path>
              </a:pathLst>
            </a:custGeom>
            <a:solidFill>
              <a:srgbClr val="8ECC90"/>
            </a:solidFill>
          </p:spPr>
        </p:sp>
        <p:sp>
          <p:nvSpPr>
            <p:cNvPr name="TextBox 16" id="16"/>
            <p:cNvSpPr txBox="true"/>
            <p:nvPr/>
          </p:nvSpPr>
          <p:spPr>
            <a:xfrm>
              <a:off x="0" y="-38100"/>
              <a:ext cx="1703241" cy="334294"/>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0788501" y="4266271"/>
            <a:ext cx="4466210" cy="610454"/>
          </a:xfrm>
          <a:prstGeom prst="rect">
            <a:avLst/>
          </a:prstGeom>
        </p:spPr>
        <p:txBody>
          <a:bodyPr anchor="t" rtlCol="false" tIns="0" lIns="0" bIns="0" rIns="0">
            <a:spAutoFit/>
          </a:bodyPr>
          <a:lstStyle/>
          <a:p>
            <a:pPr algn="ctr">
              <a:lnSpc>
                <a:spcPts val="4712"/>
              </a:lnSpc>
            </a:pPr>
            <a:r>
              <a:rPr lang="en-US" sz="3624">
                <a:solidFill>
                  <a:srgbClr val="000000"/>
                </a:solidFill>
                <a:latin typeface="Poppins"/>
                <a:ea typeface="Poppins"/>
                <a:cs typeface="Poppins"/>
                <a:sym typeface="Poppins"/>
              </a:rPr>
              <a:t>UNWELCOME</a:t>
            </a:r>
          </a:p>
        </p:txBody>
      </p:sp>
      <p:sp>
        <p:nvSpPr>
          <p:cNvPr name="TextBox 18" id="18"/>
          <p:cNvSpPr txBox="true"/>
          <p:nvPr/>
        </p:nvSpPr>
        <p:spPr>
          <a:xfrm rot="0">
            <a:off x="10743431" y="5730419"/>
            <a:ext cx="5695235" cy="611505"/>
          </a:xfrm>
          <a:prstGeom prst="rect">
            <a:avLst/>
          </a:prstGeom>
        </p:spPr>
        <p:txBody>
          <a:bodyPr anchor="t" rtlCol="false" tIns="0" lIns="0" bIns="0" rIns="0">
            <a:spAutoFit/>
          </a:bodyPr>
          <a:lstStyle/>
          <a:p>
            <a:pPr algn="ctr">
              <a:lnSpc>
                <a:spcPts val="4679"/>
              </a:lnSpc>
            </a:pPr>
            <a:r>
              <a:rPr lang="en-US" sz="3599">
                <a:solidFill>
                  <a:srgbClr val="000000"/>
                </a:solidFill>
                <a:latin typeface="Poppins"/>
                <a:ea typeface="Poppins"/>
                <a:cs typeface="Poppins"/>
                <a:sym typeface="Poppins"/>
              </a:rPr>
              <a:t>SEXUAL IN NATURE</a:t>
            </a:r>
          </a:p>
        </p:txBody>
      </p:sp>
      <p:sp>
        <p:nvSpPr>
          <p:cNvPr name="TextBox 19" id="19"/>
          <p:cNvSpPr txBox="true"/>
          <p:nvPr/>
        </p:nvSpPr>
        <p:spPr>
          <a:xfrm rot="0">
            <a:off x="10788501" y="1292074"/>
            <a:ext cx="5071274" cy="2052925"/>
          </a:xfrm>
          <a:prstGeom prst="rect">
            <a:avLst/>
          </a:prstGeom>
        </p:spPr>
        <p:txBody>
          <a:bodyPr anchor="t" rtlCol="false" tIns="0" lIns="0" bIns="0" rIns="0">
            <a:spAutoFit/>
          </a:bodyPr>
          <a:lstStyle/>
          <a:p>
            <a:pPr algn="ctr">
              <a:lnSpc>
                <a:spcPts val="5333"/>
              </a:lnSpc>
              <a:spcBef>
                <a:spcPct val="0"/>
              </a:spcBef>
            </a:pPr>
            <a:r>
              <a:rPr lang="en-US" b="true" sz="4102">
                <a:solidFill>
                  <a:srgbClr val="000000"/>
                </a:solidFill>
                <a:latin typeface="Poppins Bold"/>
                <a:ea typeface="Poppins Bold"/>
                <a:cs typeface="Poppins Bold"/>
                <a:sym typeface="Poppins Bold"/>
              </a:rPr>
              <a:t>Workplace Sexual Harassment is behaviour that is:</a:t>
            </a:r>
          </a:p>
        </p:txBody>
      </p:sp>
      <p:sp>
        <p:nvSpPr>
          <p:cNvPr name="TextBox 20" id="20"/>
          <p:cNvSpPr txBox="true"/>
          <p:nvPr/>
        </p:nvSpPr>
        <p:spPr>
          <a:xfrm rot="0">
            <a:off x="11564065" y="7193789"/>
            <a:ext cx="5695235" cy="611505"/>
          </a:xfrm>
          <a:prstGeom prst="rect">
            <a:avLst/>
          </a:prstGeom>
        </p:spPr>
        <p:txBody>
          <a:bodyPr anchor="t" rtlCol="false" tIns="0" lIns="0" bIns="0" rIns="0">
            <a:spAutoFit/>
          </a:bodyPr>
          <a:lstStyle/>
          <a:p>
            <a:pPr algn="ctr">
              <a:lnSpc>
                <a:spcPts val="4679"/>
              </a:lnSpc>
            </a:pPr>
            <a:r>
              <a:rPr lang="en-US" sz="3599">
                <a:solidFill>
                  <a:srgbClr val="000000"/>
                </a:solidFill>
                <a:latin typeface="Poppins"/>
                <a:ea typeface="Poppins"/>
                <a:cs typeface="Poppins"/>
                <a:sym typeface="Poppins"/>
              </a:rPr>
              <a:t>A SUBJECTIVE EXPERIENCE</a:t>
            </a:r>
          </a:p>
        </p:txBody>
      </p:sp>
      <p:sp>
        <p:nvSpPr>
          <p:cNvPr name="TextBox 21" id="21"/>
          <p:cNvSpPr txBox="true"/>
          <p:nvPr/>
        </p:nvSpPr>
        <p:spPr>
          <a:xfrm rot="0">
            <a:off x="9485479" y="8455401"/>
            <a:ext cx="7773821" cy="587526"/>
          </a:xfrm>
          <a:prstGeom prst="rect">
            <a:avLst/>
          </a:prstGeom>
        </p:spPr>
        <p:txBody>
          <a:bodyPr anchor="t" rtlCol="false" tIns="0" lIns="0" bIns="0" rIns="0">
            <a:spAutoFit/>
          </a:bodyPr>
          <a:lstStyle/>
          <a:p>
            <a:pPr algn="ctr">
              <a:lnSpc>
                <a:spcPts val="4891"/>
              </a:lnSpc>
              <a:spcBef>
                <a:spcPct val="0"/>
              </a:spcBef>
            </a:pPr>
            <a:r>
              <a:rPr lang="en-US" b="true" sz="3494">
                <a:solidFill>
                  <a:srgbClr val="FF3131"/>
                </a:solidFill>
                <a:latin typeface="Canva Sans Bold"/>
                <a:ea typeface="Canva Sans Bold"/>
                <a:cs typeface="Canva Sans Bold"/>
                <a:sym typeface="Canva Sans Bold"/>
              </a:rPr>
              <a:t>IMPACT not INTENT is what matters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9446730" y="0"/>
            <a:ext cx="8841270" cy="10227626"/>
            <a:chOff x="0" y="0"/>
            <a:chExt cx="971388" cy="1123706"/>
          </a:xfrm>
        </p:grpSpPr>
        <p:sp>
          <p:nvSpPr>
            <p:cNvPr name="Freeform 3" id="3"/>
            <p:cNvSpPr/>
            <p:nvPr/>
          </p:nvSpPr>
          <p:spPr>
            <a:xfrm flipH="false" flipV="false" rot="0">
              <a:off x="0" y="0"/>
              <a:ext cx="971388" cy="1123706"/>
            </a:xfrm>
            <a:custGeom>
              <a:avLst/>
              <a:gdLst/>
              <a:ahLst/>
              <a:cxnLst/>
              <a:rect r="r" b="b" t="t" l="l"/>
              <a:pathLst>
                <a:path h="1123706" w="971388">
                  <a:moveTo>
                    <a:pt x="0" y="0"/>
                  </a:moveTo>
                  <a:lnTo>
                    <a:pt x="971388" y="0"/>
                  </a:lnTo>
                  <a:lnTo>
                    <a:pt x="971388" y="1123706"/>
                  </a:lnTo>
                  <a:lnTo>
                    <a:pt x="0" y="1123706"/>
                  </a:lnTo>
                  <a:close/>
                </a:path>
              </a:pathLst>
            </a:custGeom>
            <a:blipFill>
              <a:blip r:embed="rId2"/>
              <a:stretch>
                <a:fillRect l="-36814" t="0" r="-36814" b="0"/>
              </a:stretch>
            </a:blipFill>
          </p:spPr>
        </p:sp>
      </p:grpSp>
      <p:sp>
        <p:nvSpPr>
          <p:cNvPr name="Freeform 4" id="4"/>
          <p:cNvSpPr/>
          <p:nvPr/>
        </p:nvSpPr>
        <p:spPr>
          <a:xfrm flipH="true" flipV="false" rot="-5400000">
            <a:off x="11745522" y="431713"/>
            <a:ext cx="10456538" cy="9254036"/>
          </a:xfrm>
          <a:custGeom>
            <a:avLst/>
            <a:gdLst/>
            <a:ahLst/>
            <a:cxnLst/>
            <a:rect r="r" b="b" t="t" l="l"/>
            <a:pathLst>
              <a:path h="9254036" w="10456538">
                <a:moveTo>
                  <a:pt x="10456538" y="0"/>
                </a:moveTo>
                <a:lnTo>
                  <a:pt x="0" y="0"/>
                </a:lnTo>
                <a:lnTo>
                  <a:pt x="0" y="9254036"/>
                </a:lnTo>
                <a:lnTo>
                  <a:pt x="10456538" y="9254036"/>
                </a:lnTo>
                <a:lnTo>
                  <a:pt x="10456538" y="0"/>
                </a:lnTo>
                <a:close/>
              </a:path>
            </a:pathLst>
          </a:custGeom>
          <a:blipFill>
            <a:blip r:embed="rId3"/>
            <a:stretch>
              <a:fillRect l="0" t="0" r="0" b="0"/>
            </a:stretch>
          </a:blipFill>
        </p:spPr>
      </p:sp>
      <p:sp>
        <p:nvSpPr>
          <p:cNvPr name="TextBox 5" id="5"/>
          <p:cNvSpPr txBox="true"/>
          <p:nvPr/>
        </p:nvSpPr>
        <p:spPr>
          <a:xfrm rot="0">
            <a:off x="10505973" y="1162069"/>
            <a:ext cx="6467818" cy="3886200"/>
          </a:xfrm>
          <a:prstGeom prst="rect">
            <a:avLst/>
          </a:prstGeom>
        </p:spPr>
        <p:txBody>
          <a:bodyPr anchor="t" rtlCol="false" tIns="0" lIns="0" bIns="0" rIns="0">
            <a:spAutoFit/>
          </a:bodyPr>
          <a:lstStyle/>
          <a:p>
            <a:pPr algn="l">
              <a:lnSpc>
                <a:spcPts val="7680"/>
              </a:lnSpc>
            </a:pPr>
            <a:r>
              <a:rPr lang="en-US" sz="6400" b="true">
                <a:solidFill>
                  <a:srgbClr val="000000"/>
                </a:solidFill>
                <a:latin typeface="Open Sauce Bold"/>
                <a:ea typeface="Open Sauce Bold"/>
                <a:cs typeface="Open Sauce Bold"/>
                <a:sym typeface="Open Sauce Bold"/>
              </a:rPr>
              <a:t>What constitutes sexual harassment???</a:t>
            </a:r>
          </a:p>
        </p:txBody>
      </p:sp>
      <p:sp>
        <p:nvSpPr>
          <p:cNvPr name="Freeform 6" id="6"/>
          <p:cNvSpPr/>
          <p:nvPr/>
        </p:nvSpPr>
        <p:spPr>
          <a:xfrm flipH="true" flipV="false" rot="0">
            <a:off x="-1874569" y="4067185"/>
            <a:ext cx="6732873" cy="6304417"/>
          </a:xfrm>
          <a:custGeom>
            <a:avLst/>
            <a:gdLst/>
            <a:ahLst/>
            <a:cxnLst/>
            <a:rect r="r" b="b" t="t" l="l"/>
            <a:pathLst>
              <a:path h="6304417" w="6732873">
                <a:moveTo>
                  <a:pt x="6732873" y="0"/>
                </a:moveTo>
                <a:lnTo>
                  <a:pt x="0" y="0"/>
                </a:lnTo>
                <a:lnTo>
                  <a:pt x="0" y="6304417"/>
                </a:lnTo>
                <a:lnTo>
                  <a:pt x="6732873" y="6304417"/>
                </a:lnTo>
                <a:lnTo>
                  <a:pt x="6732873" y="0"/>
                </a:lnTo>
                <a:close/>
              </a:path>
            </a:pathLst>
          </a:custGeom>
          <a:blipFill>
            <a:blip r:embed="rId4">
              <a:alphaModFix amt="68000"/>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710416" y="1186696"/>
            <a:ext cx="7736314" cy="7913608"/>
            <a:chOff x="0" y="0"/>
            <a:chExt cx="2037548" cy="2084242"/>
          </a:xfrm>
        </p:grpSpPr>
        <p:sp>
          <p:nvSpPr>
            <p:cNvPr name="Freeform 8" id="8"/>
            <p:cNvSpPr/>
            <p:nvPr/>
          </p:nvSpPr>
          <p:spPr>
            <a:xfrm flipH="false" flipV="false" rot="0">
              <a:off x="0" y="0"/>
              <a:ext cx="2037548" cy="2084242"/>
            </a:xfrm>
            <a:custGeom>
              <a:avLst/>
              <a:gdLst/>
              <a:ahLst/>
              <a:cxnLst/>
              <a:rect r="r" b="b" t="t" l="l"/>
              <a:pathLst>
                <a:path h="2084242" w="2037548">
                  <a:moveTo>
                    <a:pt x="20014" y="0"/>
                  </a:moveTo>
                  <a:lnTo>
                    <a:pt x="2017533" y="0"/>
                  </a:lnTo>
                  <a:cubicBezTo>
                    <a:pt x="2028587" y="0"/>
                    <a:pt x="2037548" y="8961"/>
                    <a:pt x="2037548" y="20014"/>
                  </a:cubicBezTo>
                  <a:lnTo>
                    <a:pt x="2037548" y="2064228"/>
                  </a:lnTo>
                  <a:cubicBezTo>
                    <a:pt x="2037548" y="2075281"/>
                    <a:pt x="2028587" y="2084242"/>
                    <a:pt x="2017533" y="2084242"/>
                  </a:cubicBezTo>
                  <a:lnTo>
                    <a:pt x="20014" y="2084242"/>
                  </a:lnTo>
                  <a:cubicBezTo>
                    <a:pt x="8961" y="2084242"/>
                    <a:pt x="0" y="2075281"/>
                    <a:pt x="0" y="2064228"/>
                  </a:cubicBezTo>
                  <a:lnTo>
                    <a:pt x="0" y="20014"/>
                  </a:lnTo>
                  <a:cubicBezTo>
                    <a:pt x="0" y="8961"/>
                    <a:pt x="8961" y="0"/>
                    <a:pt x="20014" y="0"/>
                  </a:cubicBezTo>
                  <a:close/>
                </a:path>
              </a:pathLst>
            </a:custGeom>
            <a:solidFill>
              <a:srgbClr val="8ECC90"/>
            </a:solidFill>
          </p:spPr>
        </p:sp>
        <p:sp>
          <p:nvSpPr>
            <p:cNvPr name="TextBox 9" id="9"/>
            <p:cNvSpPr txBox="true"/>
            <p:nvPr/>
          </p:nvSpPr>
          <p:spPr>
            <a:xfrm>
              <a:off x="0" y="-38100"/>
              <a:ext cx="2037548" cy="2122342"/>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2540761" y="1649749"/>
            <a:ext cx="6075625" cy="1064260"/>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PHYSICAL CONTACT AND ADVANCES</a:t>
            </a:r>
          </a:p>
        </p:txBody>
      </p:sp>
      <p:sp>
        <p:nvSpPr>
          <p:cNvPr name="AutoShape 11" id="11"/>
          <p:cNvSpPr/>
          <p:nvPr/>
        </p:nvSpPr>
        <p:spPr>
          <a:xfrm>
            <a:off x="1710416" y="2990869"/>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2" id="12"/>
          <p:cNvSpPr/>
          <p:nvPr/>
        </p:nvSpPr>
        <p:spPr>
          <a:xfrm>
            <a:off x="1710416" y="5143500"/>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3" id="13"/>
          <p:cNvSpPr/>
          <p:nvPr/>
        </p:nvSpPr>
        <p:spPr>
          <a:xfrm>
            <a:off x="1710416" y="7296131"/>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TextBox 14" id="14"/>
          <p:cNvSpPr txBox="true"/>
          <p:nvPr/>
        </p:nvSpPr>
        <p:spPr>
          <a:xfrm rot="0">
            <a:off x="2540761" y="3634750"/>
            <a:ext cx="6075625" cy="1064260"/>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DEMANDING OR REQUESTING SEXUAL FAVOURS</a:t>
            </a:r>
          </a:p>
        </p:txBody>
      </p:sp>
      <p:sp>
        <p:nvSpPr>
          <p:cNvPr name="TextBox 15" id="15"/>
          <p:cNvSpPr txBox="true"/>
          <p:nvPr/>
        </p:nvSpPr>
        <p:spPr>
          <a:xfrm rot="0">
            <a:off x="3293467" y="5659110"/>
            <a:ext cx="4570212" cy="1064260"/>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SHOWING PORNOGRAPHY</a:t>
            </a:r>
          </a:p>
        </p:txBody>
      </p:sp>
      <p:sp>
        <p:nvSpPr>
          <p:cNvPr name="TextBox 16" id="16"/>
          <p:cNvSpPr txBox="true"/>
          <p:nvPr/>
        </p:nvSpPr>
        <p:spPr>
          <a:xfrm rot="0">
            <a:off x="3293467" y="7686656"/>
            <a:ext cx="4570212" cy="1064260"/>
          </a:xfrm>
          <a:prstGeom prst="rect">
            <a:avLst/>
          </a:prstGeom>
        </p:spPr>
        <p:txBody>
          <a:bodyPr anchor="t" rtlCol="false" tIns="0" lIns="0" bIns="0" rIns="0">
            <a:spAutoFit/>
          </a:bodyPr>
          <a:lstStyle/>
          <a:p>
            <a:pPr algn="ctr">
              <a:lnSpc>
                <a:spcPts val="4159"/>
              </a:lnSpc>
            </a:pPr>
            <a:r>
              <a:rPr lang="en-US" sz="3199">
                <a:solidFill>
                  <a:srgbClr val="000000"/>
                </a:solidFill>
                <a:latin typeface="Poppins"/>
                <a:ea typeface="Poppins"/>
                <a:cs typeface="Poppins"/>
                <a:sym typeface="Poppins"/>
              </a:rPr>
              <a:t>SEXUALLY COLORED REMARKS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15421843" y="-84769"/>
            <a:ext cx="4689116" cy="4390718"/>
          </a:xfrm>
          <a:custGeom>
            <a:avLst/>
            <a:gdLst/>
            <a:ahLst/>
            <a:cxnLst/>
            <a:rect r="r" b="b" t="t" l="l"/>
            <a:pathLst>
              <a:path h="4390718" w="4689116">
                <a:moveTo>
                  <a:pt x="4689116" y="0"/>
                </a:moveTo>
                <a:lnTo>
                  <a:pt x="0" y="0"/>
                </a:lnTo>
                <a:lnTo>
                  <a:pt x="0" y="4390718"/>
                </a:lnTo>
                <a:lnTo>
                  <a:pt x="4689116" y="4390718"/>
                </a:lnTo>
                <a:lnTo>
                  <a:pt x="4689116"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204590" y="1132575"/>
            <a:ext cx="15054710" cy="971550"/>
          </a:xfrm>
          <a:prstGeom prst="rect">
            <a:avLst/>
          </a:prstGeom>
        </p:spPr>
        <p:txBody>
          <a:bodyPr anchor="t" rtlCol="false" tIns="0" lIns="0" bIns="0" rIns="0">
            <a:spAutoFit/>
          </a:bodyPr>
          <a:lstStyle/>
          <a:p>
            <a:pPr algn="l">
              <a:lnSpc>
                <a:spcPts val="7680"/>
              </a:lnSpc>
            </a:pPr>
            <a:r>
              <a:rPr lang="en-US" sz="6400" b="true">
                <a:solidFill>
                  <a:srgbClr val="000000"/>
                </a:solidFill>
                <a:latin typeface="Open Sauce Bold"/>
                <a:ea typeface="Open Sauce Bold"/>
                <a:cs typeface="Open Sauce Bold"/>
                <a:sym typeface="Open Sauce Bold"/>
              </a:rPr>
              <a:t>What defines a workplace??</a:t>
            </a:r>
          </a:p>
        </p:txBody>
      </p:sp>
      <p:grpSp>
        <p:nvGrpSpPr>
          <p:cNvPr name="Group 4" id="4"/>
          <p:cNvGrpSpPr/>
          <p:nvPr/>
        </p:nvGrpSpPr>
        <p:grpSpPr>
          <a:xfrm rot="0">
            <a:off x="5620053" y="4159525"/>
            <a:ext cx="5737750" cy="1807996"/>
            <a:chOff x="0" y="0"/>
            <a:chExt cx="1511177" cy="476180"/>
          </a:xfrm>
        </p:grpSpPr>
        <p:sp>
          <p:nvSpPr>
            <p:cNvPr name="Freeform 5" id="5"/>
            <p:cNvSpPr/>
            <p:nvPr/>
          </p:nvSpPr>
          <p:spPr>
            <a:xfrm flipH="false" flipV="false" rot="0">
              <a:off x="0" y="0"/>
              <a:ext cx="1511177" cy="476180"/>
            </a:xfrm>
            <a:custGeom>
              <a:avLst/>
              <a:gdLst/>
              <a:ahLst/>
              <a:cxnLst/>
              <a:rect r="r" b="b" t="t" l="l"/>
              <a:pathLst>
                <a:path h="476180" w="1511177">
                  <a:moveTo>
                    <a:pt x="26986" y="0"/>
                  </a:moveTo>
                  <a:lnTo>
                    <a:pt x="1484191" y="0"/>
                  </a:lnTo>
                  <a:cubicBezTo>
                    <a:pt x="1491348" y="0"/>
                    <a:pt x="1498212" y="2843"/>
                    <a:pt x="1503273" y="7904"/>
                  </a:cubicBezTo>
                  <a:cubicBezTo>
                    <a:pt x="1508334" y="12965"/>
                    <a:pt x="1511177" y="19829"/>
                    <a:pt x="1511177" y="26986"/>
                  </a:cubicBezTo>
                  <a:lnTo>
                    <a:pt x="1511177" y="449194"/>
                  </a:lnTo>
                  <a:cubicBezTo>
                    <a:pt x="1511177" y="456351"/>
                    <a:pt x="1508334" y="463215"/>
                    <a:pt x="1503273" y="468276"/>
                  </a:cubicBezTo>
                  <a:cubicBezTo>
                    <a:pt x="1498212" y="473337"/>
                    <a:pt x="1491348" y="476180"/>
                    <a:pt x="1484191" y="476180"/>
                  </a:cubicBezTo>
                  <a:lnTo>
                    <a:pt x="26986" y="476180"/>
                  </a:lnTo>
                  <a:cubicBezTo>
                    <a:pt x="19829" y="476180"/>
                    <a:pt x="12965" y="473337"/>
                    <a:pt x="7904" y="468276"/>
                  </a:cubicBezTo>
                  <a:cubicBezTo>
                    <a:pt x="2843" y="463215"/>
                    <a:pt x="0" y="456351"/>
                    <a:pt x="0" y="449194"/>
                  </a:cubicBezTo>
                  <a:lnTo>
                    <a:pt x="0" y="26986"/>
                  </a:lnTo>
                  <a:cubicBezTo>
                    <a:pt x="0" y="19829"/>
                    <a:pt x="2843" y="12965"/>
                    <a:pt x="7904" y="7904"/>
                  </a:cubicBezTo>
                  <a:cubicBezTo>
                    <a:pt x="12965" y="2843"/>
                    <a:pt x="19829" y="0"/>
                    <a:pt x="26986" y="0"/>
                  </a:cubicBezTo>
                  <a:close/>
                </a:path>
              </a:pathLst>
            </a:custGeom>
            <a:solidFill>
              <a:srgbClr val="8ECC90"/>
            </a:solidFill>
          </p:spPr>
        </p:sp>
        <p:sp>
          <p:nvSpPr>
            <p:cNvPr name="TextBox 6" id="6"/>
            <p:cNvSpPr txBox="true"/>
            <p:nvPr/>
          </p:nvSpPr>
          <p:spPr>
            <a:xfrm>
              <a:off x="0" y="-38100"/>
              <a:ext cx="1511177" cy="51428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6186373" y="4592594"/>
            <a:ext cx="4605109" cy="963295"/>
          </a:xfrm>
          <a:prstGeom prst="rect">
            <a:avLst/>
          </a:prstGeom>
        </p:spPr>
        <p:txBody>
          <a:bodyPr anchor="t" rtlCol="false" tIns="0" lIns="0" bIns="0" rIns="0">
            <a:spAutoFit/>
          </a:bodyPr>
          <a:lstStyle/>
          <a:p>
            <a:pPr algn="ctr">
              <a:lnSpc>
                <a:spcPts val="3769"/>
              </a:lnSpc>
            </a:pPr>
            <a:r>
              <a:rPr lang="en-US" sz="2899">
                <a:solidFill>
                  <a:srgbClr val="000000"/>
                </a:solidFill>
                <a:latin typeface="Poppins"/>
                <a:ea typeface="Poppins"/>
                <a:cs typeface="Poppins"/>
                <a:sym typeface="Poppins"/>
              </a:rPr>
              <a:t>COMPANY GUEST HOUSE OR HOTELS</a:t>
            </a:r>
          </a:p>
        </p:txBody>
      </p:sp>
      <p:grpSp>
        <p:nvGrpSpPr>
          <p:cNvPr name="Group 8" id="8"/>
          <p:cNvGrpSpPr/>
          <p:nvPr/>
        </p:nvGrpSpPr>
        <p:grpSpPr>
          <a:xfrm rot="0">
            <a:off x="5620053" y="6442430"/>
            <a:ext cx="5737750" cy="1132695"/>
            <a:chOff x="0" y="0"/>
            <a:chExt cx="1511177" cy="298323"/>
          </a:xfrm>
        </p:grpSpPr>
        <p:sp>
          <p:nvSpPr>
            <p:cNvPr name="Freeform 9" id="9"/>
            <p:cNvSpPr/>
            <p:nvPr/>
          </p:nvSpPr>
          <p:spPr>
            <a:xfrm flipH="false" flipV="false" rot="0">
              <a:off x="0" y="0"/>
              <a:ext cx="1511177" cy="298323"/>
            </a:xfrm>
            <a:custGeom>
              <a:avLst/>
              <a:gdLst/>
              <a:ahLst/>
              <a:cxnLst/>
              <a:rect r="r" b="b" t="t" l="l"/>
              <a:pathLst>
                <a:path h="298323" w="1511177">
                  <a:moveTo>
                    <a:pt x="26986" y="0"/>
                  </a:moveTo>
                  <a:lnTo>
                    <a:pt x="1484191" y="0"/>
                  </a:lnTo>
                  <a:cubicBezTo>
                    <a:pt x="1491348" y="0"/>
                    <a:pt x="1498212" y="2843"/>
                    <a:pt x="1503273" y="7904"/>
                  </a:cubicBezTo>
                  <a:cubicBezTo>
                    <a:pt x="1508334" y="12965"/>
                    <a:pt x="1511177" y="19829"/>
                    <a:pt x="1511177" y="26986"/>
                  </a:cubicBezTo>
                  <a:lnTo>
                    <a:pt x="1511177" y="271337"/>
                  </a:lnTo>
                  <a:cubicBezTo>
                    <a:pt x="1511177" y="278494"/>
                    <a:pt x="1508334" y="285358"/>
                    <a:pt x="1503273" y="290419"/>
                  </a:cubicBezTo>
                  <a:cubicBezTo>
                    <a:pt x="1498212" y="295480"/>
                    <a:pt x="1491348" y="298323"/>
                    <a:pt x="1484191" y="298323"/>
                  </a:cubicBezTo>
                  <a:lnTo>
                    <a:pt x="26986" y="298323"/>
                  </a:lnTo>
                  <a:cubicBezTo>
                    <a:pt x="19829" y="298323"/>
                    <a:pt x="12965" y="295480"/>
                    <a:pt x="7904" y="290419"/>
                  </a:cubicBezTo>
                  <a:cubicBezTo>
                    <a:pt x="2843" y="285358"/>
                    <a:pt x="0" y="278494"/>
                    <a:pt x="0" y="271337"/>
                  </a:cubicBezTo>
                  <a:lnTo>
                    <a:pt x="0" y="26986"/>
                  </a:lnTo>
                  <a:cubicBezTo>
                    <a:pt x="0" y="19829"/>
                    <a:pt x="2843" y="12965"/>
                    <a:pt x="7904" y="7904"/>
                  </a:cubicBezTo>
                  <a:cubicBezTo>
                    <a:pt x="12965" y="2843"/>
                    <a:pt x="19829" y="0"/>
                    <a:pt x="26986" y="0"/>
                  </a:cubicBezTo>
                  <a:close/>
                </a:path>
              </a:pathLst>
            </a:custGeom>
            <a:solidFill>
              <a:srgbClr val="8ECC90"/>
            </a:solidFill>
          </p:spPr>
        </p:sp>
        <p:sp>
          <p:nvSpPr>
            <p:cNvPr name="TextBox 10" id="10"/>
            <p:cNvSpPr txBox="true"/>
            <p:nvPr/>
          </p:nvSpPr>
          <p:spPr>
            <a:xfrm>
              <a:off x="0" y="-38100"/>
              <a:ext cx="1511177" cy="336423"/>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6186373" y="6748572"/>
            <a:ext cx="4605109" cy="487045"/>
          </a:xfrm>
          <a:prstGeom prst="rect">
            <a:avLst/>
          </a:prstGeom>
        </p:spPr>
        <p:txBody>
          <a:bodyPr anchor="t" rtlCol="false" tIns="0" lIns="0" bIns="0" rIns="0">
            <a:spAutoFit/>
          </a:bodyPr>
          <a:lstStyle/>
          <a:p>
            <a:pPr algn="ctr">
              <a:lnSpc>
                <a:spcPts val="3769"/>
              </a:lnSpc>
            </a:pPr>
            <a:r>
              <a:rPr lang="en-US" sz="2899">
                <a:solidFill>
                  <a:srgbClr val="000000"/>
                </a:solidFill>
                <a:latin typeface="Poppins"/>
                <a:ea typeface="Poppins"/>
                <a:cs typeface="Poppins"/>
                <a:sym typeface="Poppins"/>
              </a:rPr>
              <a:t>CLIENT PLACE</a:t>
            </a:r>
          </a:p>
        </p:txBody>
      </p:sp>
      <p:sp>
        <p:nvSpPr>
          <p:cNvPr name="Freeform 12" id="12"/>
          <p:cNvSpPr/>
          <p:nvPr/>
        </p:nvSpPr>
        <p:spPr>
          <a:xfrm flipH="true" flipV="true" rot="-5400000">
            <a:off x="-2276203" y="516482"/>
            <a:ext cx="10456538" cy="9254036"/>
          </a:xfrm>
          <a:custGeom>
            <a:avLst/>
            <a:gdLst/>
            <a:ahLst/>
            <a:cxnLst/>
            <a:rect r="r" b="b" t="t" l="l"/>
            <a:pathLst>
              <a:path h="9254036" w="10456538">
                <a:moveTo>
                  <a:pt x="10456537" y="9254036"/>
                </a:moveTo>
                <a:lnTo>
                  <a:pt x="0" y="9254036"/>
                </a:lnTo>
                <a:lnTo>
                  <a:pt x="0" y="0"/>
                </a:lnTo>
                <a:lnTo>
                  <a:pt x="10456537" y="0"/>
                </a:lnTo>
                <a:lnTo>
                  <a:pt x="10456537" y="9254036"/>
                </a:lnTo>
                <a:close/>
              </a:path>
            </a:pathLst>
          </a:custGeom>
          <a:blipFill>
            <a:blip r:embed="rId4"/>
            <a:stretch>
              <a:fillRect l="0" t="0" r="0" b="0"/>
            </a:stretch>
          </a:blipFill>
        </p:spPr>
      </p:sp>
      <p:sp>
        <p:nvSpPr>
          <p:cNvPr name="TextBox 13" id="13"/>
          <p:cNvSpPr txBox="true"/>
          <p:nvPr/>
        </p:nvSpPr>
        <p:spPr>
          <a:xfrm rot="0">
            <a:off x="2952065" y="2536761"/>
            <a:ext cx="9396623" cy="1127464"/>
          </a:xfrm>
          <a:prstGeom prst="rect">
            <a:avLst/>
          </a:prstGeom>
        </p:spPr>
        <p:txBody>
          <a:bodyPr anchor="t" rtlCol="false" tIns="0" lIns="0" bIns="0" rIns="0">
            <a:spAutoFit/>
          </a:bodyPr>
          <a:lstStyle/>
          <a:p>
            <a:pPr algn="ctr">
              <a:lnSpc>
                <a:spcPts val="4531"/>
              </a:lnSpc>
              <a:spcBef>
                <a:spcPct val="0"/>
              </a:spcBef>
            </a:pPr>
            <a:r>
              <a:rPr lang="en-US" b="true" sz="3236">
                <a:solidFill>
                  <a:srgbClr val="4C4A4B"/>
                </a:solidFill>
                <a:latin typeface="Canva Sans Bold"/>
                <a:ea typeface="Canva Sans Bold"/>
                <a:cs typeface="Canva Sans Bold"/>
                <a:sym typeface="Canva Sans Bold"/>
              </a:rPr>
              <a:t>Any space where the hired personnel visits for the work, including transportation.</a:t>
            </a:r>
          </a:p>
        </p:txBody>
      </p:sp>
      <p:sp>
        <p:nvSpPr>
          <p:cNvPr name="TextBox 14" id="14"/>
          <p:cNvSpPr txBox="true"/>
          <p:nvPr/>
        </p:nvSpPr>
        <p:spPr>
          <a:xfrm rot="0">
            <a:off x="3621387" y="4102375"/>
            <a:ext cx="963573" cy="537844"/>
          </a:xfrm>
          <a:prstGeom prst="rect">
            <a:avLst/>
          </a:prstGeom>
        </p:spPr>
        <p:txBody>
          <a:bodyPr anchor="t" rtlCol="false" tIns="0" lIns="0" bIns="0" rIns="0">
            <a:spAutoFit/>
          </a:bodyPr>
          <a:lstStyle/>
          <a:p>
            <a:pPr algn="ctr">
              <a:lnSpc>
                <a:spcPts val="4480"/>
              </a:lnSpc>
              <a:spcBef>
                <a:spcPct val="0"/>
              </a:spcBef>
            </a:pPr>
            <a:r>
              <a:rPr lang="en-US" b="true" sz="3200">
                <a:solidFill>
                  <a:srgbClr val="4C4A4B"/>
                </a:solidFill>
                <a:latin typeface="Canva Sans Bold"/>
                <a:ea typeface="Canva Sans Bold"/>
                <a:cs typeface="Canva Sans Bold"/>
                <a:sym typeface="Canva Sans Bold"/>
              </a:rPr>
              <a:t>Like-</a:t>
            </a:r>
          </a:p>
        </p:txBody>
      </p:sp>
      <p:grpSp>
        <p:nvGrpSpPr>
          <p:cNvPr name="Group 15" id="15"/>
          <p:cNvGrpSpPr/>
          <p:nvPr/>
        </p:nvGrpSpPr>
        <p:grpSpPr>
          <a:xfrm rot="0">
            <a:off x="11782368" y="5063523"/>
            <a:ext cx="5737750" cy="1807996"/>
            <a:chOff x="0" y="0"/>
            <a:chExt cx="1511177" cy="476180"/>
          </a:xfrm>
        </p:grpSpPr>
        <p:sp>
          <p:nvSpPr>
            <p:cNvPr name="Freeform 16" id="16"/>
            <p:cNvSpPr/>
            <p:nvPr/>
          </p:nvSpPr>
          <p:spPr>
            <a:xfrm flipH="false" flipV="false" rot="0">
              <a:off x="0" y="0"/>
              <a:ext cx="1511177" cy="476180"/>
            </a:xfrm>
            <a:custGeom>
              <a:avLst/>
              <a:gdLst/>
              <a:ahLst/>
              <a:cxnLst/>
              <a:rect r="r" b="b" t="t" l="l"/>
              <a:pathLst>
                <a:path h="476180" w="1511177">
                  <a:moveTo>
                    <a:pt x="26986" y="0"/>
                  </a:moveTo>
                  <a:lnTo>
                    <a:pt x="1484191" y="0"/>
                  </a:lnTo>
                  <a:cubicBezTo>
                    <a:pt x="1491348" y="0"/>
                    <a:pt x="1498212" y="2843"/>
                    <a:pt x="1503273" y="7904"/>
                  </a:cubicBezTo>
                  <a:cubicBezTo>
                    <a:pt x="1508334" y="12965"/>
                    <a:pt x="1511177" y="19829"/>
                    <a:pt x="1511177" y="26986"/>
                  </a:cubicBezTo>
                  <a:lnTo>
                    <a:pt x="1511177" y="449194"/>
                  </a:lnTo>
                  <a:cubicBezTo>
                    <a:pt x="1511177" y="456351"/>
                    <a:pt x="1508334" y="463215"/>
                    <a:pt x="1503273" y="468276"/>
                  </a:cubicBezTo>
                  <a:cubicBezTo>
                    <a:pt x="1498212" y="473337"/>
                    <a:pt x="1491348" y="476180"/>
                    <a:pt x="1484191" y="476180"/>
                  </a:cubicBezTo>
                  <a:lnTo>
                    <a:pt x="26986" y="476180"/>
                  </a:lnTo>
                  <a:cubicBezTo>
                    <a:pt x="19829" y="476180"/>
                    <a:pt x="12965" y="473337"/>
                    <a:pt x="7904" y="468276"/>
                  </a:cubicBezTo>
                  <a:cubicBezTo>
                    <a:pt x="2843" y="463215"/>
                    <a:pt x="0" y="456351"/>
                    <a:pt x="0" y="449194"/>
                  </a:cubicBezTo>
                  <a:lnTo>
                    <a:pt x="0" y="26986"/>
                  </a:lnTo>
                  <a:cubicBezTo>
                    <a:pt x="0" y="19829"/>
                    <a:pt x="2843" y="12965"/>
                    <a:pt x="7904" y="7904"/>
                  </a:cubicBezTo>
                  <a:cubicBezTo>
                    <a:pt x="12965" y="2843"/>
                    <a:pt x="19829" y="0"/>
                    <a:pt x="26986" y="0"/>
                  </a:cubicBezTo>
                  <a:close/>
                </a:path>
              </a:pathLst>
            </a:custGeom>
            <a:solidFill>
              <a:srgbClr val="8ECC90"/>
            </a:solidFill>
          </p:spPr>
        </p:sp>
        <p:sp>
          <p:nvSpPr>
            <p:cNvPr name="TextBox 17" id="17"/>
            <p:cNvSpPr txBox="true"/>
            <p:nvPr/>
          </p:nvSpPr>
          <p:spPr>
            <a:xfrm>
              <a:off x="0" y="-38100"/>
              <a:ext cx="1511177" cy="51428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2348688" y="5462062"/>
            <a:ext cx="4605109" cy="963295"/>
          </a:xfrm>
          <a:prstGeom prst="rect">
            <a:avLst/>
          </a:prstGeom>
        </p:spPr>
        <p:txBody>
          <a:bodyPr anchor="t" rtlCol="false" tIns="0" lIns="0" bIns="0" rIns="0">
            <a:spAutoFit/>
          </a:bodyPr>
          <a:lstStyle/>
          <a:p>
            <a:pPr algn="ctr">
              <a:lnSpc>
                <a:spcPts val="3769"/>
              </a:lnSpc>
            </a:pPr>
            <a:r>
              <a:rPr lang="en-US" sz="2899">
                <a:solidFill>
                  <a:srgbClr val="000000"/>
                </a:solidFill>
                <a:latin typeface="Poppins"/>
                <a:ea typeface="Poppins"/>
                <a:cs typeface="Poppins"/>
                <a:sym typeface="Poppins"/>
              </a:rPr>
              <a:t>PERSONAL SPACE OF A SENIOR AUTHORITY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869293" y="4126319"/>
            <a:ext cx="6949667" cy="6507415"/>
          </a:xfrm>
          <a:custGeom>
            <a:avLst/>
            <a:gdLst/>
            <a:ahLst/>
            <a:cxnLst/>
            <a:rect r="r" b="b" t="t" l="l"/>
            <a:pathLst>
              <a:path h="6507415" w="6949667">
                <a:moveTo>
                  <a:pt x="6949667" y="0"/>
                </a:moveTo>
                <a:lnTo>
                  <a:pt x="0" y="0"/>
                </a:lnTo>
                <a:lnTo>
                  <a:pt x="0" y="6507415"/>
                </a:lnTo>
                <a:lnTo>
                  <a:pt x="6949667" y="6507415"/>
                </a:lnTo>
                <a:lnTo>
                  <a:pt x="694966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605540" y="1166085"/>
            <a:ext cx="13044877" cy="8092215"/>
            <a:chOff x="0" y="0"/>
            <a:chExt cx="3435688" cy="2131283"/>
          </a:xfrm>
        </p:grpSpPr>
        <p:sp>
          <p:nvSpPr>
            <p:cNvPr name="Freeform 4" id="4"/>
            <p:cNvSpPr/>
            <p:nvPr/>
          </p:nvSpPr>
          <p:spPr>
            <a:xfrm flipH="false" flipV="false" rot="0">
              <a:off x="0" y="0"/>
              <a:ext cx="3435688" cy="2131283"/>
            </a:xfrm>
            <a:custGeom>
              <a:avLst/>
              <a:gdLst/>
              <a:ahLst/>
              <a:cxnLst/>
              <a:rect r="r" b="b" t="t" l="l"/>
              <a:pathLst>
                <a:path h="2131283" w="3435688">
                  <a:moveTo>
                    <a:pt x="11870" y="0"/>
                  </a:moveTo>
                  <a:lnTo>
                    <a:pt x="3423818" y="0"/>
                  </a:lnTo>
                  <a:cubicBezTo>
                    <a:pt x="3426966" y="0"/>
                    <a:pt x="3429986" y="1251"/>
                    <a:pt x="3432211" y="3477"/>
                  </a:cubicBezTo>
                  <a:cubicBezTo>
                    <a:pt x="3434437" y="5703"/>
                    <a:pt x="3435688" y="8722"/>
                    <a:pt x="3435688" y="11870"/>
                  </a:cubicBezTo>
                  <a:lnTo>
                    <a:pt x="3435688" y="2119413"/>
                  </a:lnTo>
                  <a:cubicBezTo>
                    <a:pt x="3435688" y="2125969"/>
                    <a:pt x="3430374" y="2131283"/>
                    <a:pt x="3423818" y="2131283"/>
                  </a:cubicBezTo>
                  <a:lnTo>
                    <a:pt x="11870" y="2131283"/>
                  </a:lnTo>
                  <a:cubicBezTo>
                    <a:pt x="8722" y="2131283"/>
                    <a:pt x="5703" y="2130032"/>
                    <a:pt x="3477" y="2127806"/>
                  </a:cubicBezTo>
                  <a:cubicBezTo>
                    <a:pt x="1251" y="2125580"/>
                    <a:pt x="0" y="2122561"/>
                    <a:pt x="0" y="2119413"/>
                  </a:cubicBezTo>
                  <a:lnTo>
                    <a:pt x="0" y="11870"/>
                  </a:lnTo>
                  <a:cubicBezTo>
                    <a:pt x="0" y="8722"/>
                    <a:pt x="1251" y="5703"/>
                    <a:pt x="3477" y="3477"/>
                  </a:cubicBezTo>
                  <a:cubicBezTo>
                    <a:pt x="5703" y="1251"/>
                    <a:pt x="8722" y="0"/>
                    <a:pt x="11870" y="0"/>
                  </a:cubicBezTo>
                  <a:close/>
                </a:path>
              </a:pathLst>
            </a:custGeom>
            <a:solidFill>
              <a:srgbClr val="8ECC90"/>
            </a:solidFill>
          </p:spPr>
        </p:sp>
        <p:sp>
          <p:nvSpPr>
            <p:cNvPr name="TextBox 5" id="5"/>
            <p:cNvSpPr txBox="true"/>
            <p:nvPr/>
          </p:nvSpPr>
          <p:spPr>
            <a:xfrm>
              <a:off x="0" y="-38100"/>
              <a:ext cx="3435688" cy="2169383"/>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299864" y="1495425"/>
            <a:ext cx="13643252" cy="2085975"/>
          </a:xfrm>
          <a:prstGeom prst="rect">
            <a:avLst/>
          </a:prstGeom>
        </p:spPr>
        <p:txBody>
          <a:bodyPr anchor="t" rtlCol="false" tIns="0" lIns="0" bIns="0" rIns="0">
            <a:spAutoFit/>
          </a:bodyPr>
          <a:lstStyle/>
          <a:p>
            <a:pPr algn="ctr">
              <a:lnSpc>
                <a:spcPts val="8280"/>
              </a:lnSpc>
            </a:pPr>
            <a:r>
              <a:rPr lang="en-US" sz="6900" b="true">
                <a:solidFill>
                  <a:srgbClr val="000000"/>
                </a:solidFill>
                <a:latin typeface="Open Sauce Bold"/>
                <a:ea typeface="Open Sauce Bold"/>
                <a:cs typeface="Open Sauce Bold"/>
                <a:sym typeface="Open Sauce Bold"/>
              </a:rPr>
              <a:t>WHO ALL ARE COVERED UNDER THIS LAW</a:t>
            </a:r>
          </a:p>
        </p:txBody>
      </p:sp>
      <p:sp>
        <p:nvSpPr>
          <p:cNvPr name="AutoShape 7" id="7"/>
          <p:cNvSpPr/>
          <p:nvPr/>
        </p:nvSpPr>
        <p:spPr>
          <a:xfrm flipH="true" flipV="true">
            <a:off x="9121490" y="3581400"/>
            <a:ext cx="22510" cy="5017255"/>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TextBox 8" id="8"/>
          <p:cNvSpPr txBox="true"/>
          <p:nvPr/>
        </p:nvSpPr>
        <p:spPr>
          <a:xfrm rot="0">
            <a:off x="3952357" y="4398373"/>
            <a:ext cx="4930074" cy="2877363"/>
          </a:xfrm>
          <a:prstGeom prst="rect">
            <a:avLst/>
          </a:prstGeom>
        </p:spPr>
        <p:txBody>
          <a:bodyPr anchor="t" rtlCol="false" tIns="0" lIns="0" bIns="0" rIns="0">
            <a:spAutoFit/>
          </a:bodyPr>
          <a:lstStyle/>
          <a:p>
            <a:pPr algn="l" marL="633878" indent="-316939" lvl="1">
              <a:lnSpc>
                <a:spcPts val="3816"/>
              </a:lnSpc>
              <a:buFont typeface="Arial"/>
              <a:buChar char="•"/>
            </a:pPr>
            <a:r>
              <a:rPr lang="en-US" sz="2935">
                <a:solidFill>
                  <a:srgbClr val="000000"/>
                </a:solidFill>
                <a:latin typeface="Poppins"/>
                <a:ea typeface="Poppins"/>
                <a:cs typeface="Poppins"/>
                <a:sym typeface="Poppins"/>
              </a:rPr>
              <a:t>Full Time/ Temporary employees</a:t>
            </a:r>
          </a:p>
          <a:p>
            <a:pPr algn="l" marL="633878" indent="-316939" lvl="1">
              <a:lnSpc>
                <a:spcPts val="3816"/>
              </a:lnSpc>
              <a:buFont typeface="Arial"/>
              <a:buChar char="•"/>
            </a:pPr>
            <a:r>
              <a:rPr lang="en-US" sz="2935">
                <a:solidFill>
                  <a:srgbClr val="000000"/>
                </a:solidFill>
                <a:latin typeface="Poppins"/>
                <a:ea typeface="Poppins"/>
                <a:cs typeface="Poppins"/>
                <a:sym typeface="Poppins"/>
              </a:rPr>
              <a:t>Contractual Workers</a:t>
            </a:r>
          </a:p>
          <a:p>
            <a:pPr algn="l" marL="633878" indent="-316939" lvl="1">
              <a:lnSpc>
                <a:spcPts val="3816"/>
              </a:lnSpc>
              <a:buFont typeface="Arial"/>
              <a:buChar char="•"/>
            </a:pPr>
            <a:r>
              <a:rPr lang="en-US" sz="2935">
                <a:solidFill>
                  <a:srgbClr val="000000"/>
                </a:solidFill>
                <a:latin typeface="Poppins"/>
                <a:ea typeface="Poppins"/>
                <a:cs typeface="Poppins"/>
                <a:sym typeface="Poppins"/>
              </a:rPr>
              <a:t>Daily wage employee</a:t>
            </a:r>
          </a:p>
          <a:p>
            <a:pPr algn="l" marL="633878" indent="-316939" lvl="1">
              <a:lnSpc>
                <a:spcPts val="3816"/>
              </a:lnSpc>
              <a:buFont typeface="Arial"/>
              <a:buChar char="•"/>
            </a:pPr>
            <a:r>
              <a:rPr lang="en-US" sz="2935">
                <a:solidFill>
                  <a:srgbClr val="000000"/>
                </a:solidFill>
                <a:latin typeface="Poppins"/>
                <a:ea typeface="Poppins"/>
                <a:cs typeface="Poppins"/>
                <a:sym typeface="Poppins"/>
              </a:rPr>
              <a:t>Probationer</a:t>
            </a:r>
          </a:p>
          <a:p>
            <a:pPr algn="l" marL="633878" indent="-316939" lvl="1">
              <a:lnSpc>
                <a:spcPts val="3816"/>
              </a:lnSpc>
              <a:buFont typeface="Arial"/>
              <a:buChar char="•"/>
            </a:pPr>
            <a:r>
              <a:rPr lang="en-US" sz="2935">
                <a:solidFill>
                  <a:srgbClr val="000000"/>
                </a:solidFill>
                <a:latin typeface="Poppins"/>
                <a:ea typeface="Poppins"/>
                <a:cs typeface="Poppins"/>
                <a:sym typeface="Poppins"/>
              </a:rPr>
              <a:t>Intern</a:t>
            </a:r>
          </a:p>
        </p:txBody>
      </p:sp>
      <p:sp>
        <p:nvSpPr>
          <p:cNvPr name="TextBox 9" id="9"/>
          <p:cNvSpPr txBox="true"/>
          <p:nvPr/>
        </p:nvSpPr>
        <p:spPr>
          <a:xfrm rot="0">
            <a:off x="9720710" y="4407898"/>
            <a:ext cx="5180936" cy="3820795"/>
          </a:xfrm>
          <a:prstGeom prst="rect">
            <a:avLst/>
          </a:prstGeom>
        </p:spPr>
        <p:txBody>
          <a:bodyPr anchor="t" rtlCol="false" tIns="0" lIns="0" bIns="0" rIns="0">
            <a:spAutoFit/>
          </a:bodyPr>
          <a:lstStyle/>
          <a:p>
            <a:pPr algn="l" marL="626107" indent="-313054" lvl="1">
              <a:lnSpc>
                <a:spcPts val="3769"/>
              </a:lnSpc>
              <a:buFont typeface="Arial"/>
              <a:buChar char="•"/>
            </a:pPr>
            <a:r>
              <a:rPr lang="en-US" sz="2899">
                <a:solidFill>
                  <a:srgbClr val="000000"/>
                </a:solidFill>
                <a:latin typeface="Poppins"/>
                <a:ea typeface="Poppins"/>
                <a:cs typeface="Poppins"/>
                <a:sym typeface="Poppins"/>
              </a:rPr>
              <a:t>Trainee</a:t>
            </a:r>
          </a:p>
          <a:p>
            <a:pPr algn="l" marL="626107" indent="-313054" lvl="1">
              <a:lnSpc>
                <a:spcPts val="3769"/>
              </a:lnSpc>
              <a:buFont typeface="Arial"/>
              <a:buChar char="•"/>
            </a:pPr>
            <a:r>
              <a:rPr lang="en-US" sz="2899">
                <a:solidFill>
                  <a:srgbClr val="000000"/>
                </a:solidFill>
                <a:latin typeface="Poppins"/>
                <a:ea typeface="Poppins"/>
                <a:cs typeface="Poppins"/>
                <a:sym typeface="Poppins"/>
              </a:rPr>
              <a:t>House Keeping Workers</a:t>
            </a:r>
          </a:p>
          <a:p>
            <a:pPr algn="l" marL="626107" indent="-313054" lvl="1">
              <a:lnSpc>
                <a:spcPts val="3769"/>
              </a:lnSpc>
              <a:buFont typeface="Arial"/>
              <a:buChar char="•"/>
            </a:pPr>
            <a:r>
              <a:rPr lang="en-US" sz="2899">
                <a:solidFill>
                  <a:srgbClr val="000000"/>
                </a:solidFill>
                <a:latin typeface="Poppins"/>
                <a:ea typeface="Poppins"/>
                <a:cs typeface="Poppins"/>
                <a:sym typeface="Poppins"/>
              </a:rPr>
              <a:t>Security Workers</a:t>
            </a:r>
          </a:p>
          <a:p>
            <a:pPr algn="l" marL="626107" indent="-313054" lvl="1">
              <a:lnSpc>
                <a:spcPts val="3769"/>
              </a:lnSpc>
              <a:buFont typeface="Arial"/>
              <a:buChar char="•"/>
            </a:pPr>
            <a:r>
              <a:rPr lang="en-US" sz="2899">
                <a:solidFill>
                  <a:srgbClr val="000000"/>
                </a:solidFill>
                <a:latin typeface="Poppins"/>
                <a:ea typeface="Poppins"/>
                <a:cs typeface="Poppins"/>
                <a:sym typeface="Poppins"/>
              </a:rPr>
              <a:t>Representatives of Clients or Vendors</a:t>
            </a:r>
          </a:p>
          <a:p>
            <a:pPr algn="l" marL="626107" indent="-313054" lvl="1">
              <a:lnSpc>
                <a:spcPts val="3769"/>
              </a:lnSpc>
              <a:buFont typeface="Arial"/>
              <a:buChar char="•"/>
            </a:pPr>
            <a:r>
              <a:rPr lang="en-US" sz="2899">
                <a:solidFill>
                  <a:srgbClr val="000000"/>
                </a:solidFill>
                <a:latin typeface="Poppins"/>
                <a:ea typeface="Poppins"/>
                <a:cs typeface="Poppins"/>
                <a:sym typeface="Poppins"/>
              </a:rPr>
              <a:t>Volunteers (with or without stipend/salary)</a:t>
            </a:r>
          </a:p>
          <a:p>
            <a:pPr algn="l">
              <a:lnSpc>
                <a:spcPts val="3769"/>
              </a:lnSpc>
            </a:pPr>
          </a:p>
        </p:txBody>
      </p:sp>
      <p:sp>
        <p:nvSpPr>
          <p:cNvPr name="Freeform 10" id="10"/>
          <p:cNvSpPr/>
          <p:nvPr/>
        </p:nvSpPr>
        <p:spPr>
          <a:xfrm flipH="true" flipV="false" rot="0">
            <a:off x="13348453" y="617897"/>
            <a:ext cx="3910847" cy="3661975"/>
          </a:xfrm>
          <a:custGeom>
            <a:avLst/>
            <a:gdLst/>
            <a:ahLst/>
            <a:cxnLst/>
            <a:rect r="r" b="b" t="t" l="l"/>
            <a:pathLst>
              <a:path h="3661975" w="3910847">
                <a:moveTo>
                  <a:pt x="3910847" y="0"/>
                </a:moveTo>
                <a:lnTo>
                  <a:pt x="0" y="0"/>
                </a:lnTo>
                <a:lnTo>
                  <a:pt x="0" y="3661975"/>
                </a:lnTo>
                <a:lnTo>
                  <a:pt x="3910847" y="3661975"/>
                </a:lnTo>
                <a:lnTo>
                  <a:pt x="3910847"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9446730" y="0"/>
            <a:ext cx="8841270" cy="10227626"/>
            <a:chOff x="0" y="0"/>
            <a:chExt cx="971388" cy="1123706"/>
          </a:xfrm>
        </p:grpSpPr>
        <p:sp>
          <p:nvSpPr>
            <p:cNvPr name="Freeform 3" id="3"/>
            <p:cNvSpPr/>
            <p:nvPr/>
          </p:nvSpPr>
          <p:spPr>
            <a:xfrm flipH="false" flipV="false" rot="0">
              <a:off x="0" y="0"/>
              <a:ext cx="971388" cy="1123706"/>
            </a:xfrm>
            <a:custGeom>
              <a:avLst/>
              <a:gdLst/>
              <a:ahLst/>
              <a:cxnLst/>
              <a:rect r="r" b="b" t="t" l="l"/>
              <a:pathLst>
                <a:path h="1123706" w="971388">
                  <a:moveTo>
                    <a:pt x="0" y="0"/>
                  </a:moveTo>
                  <a:lnTo>
                    <a:pt x="971388" y="0"/>
                  </a:lnTo>
                  <a:lnTo>
                    <a:pt x="971388" y="1123706"/>
                  </a:lnTo>
                  <a:lnTo>
                    <a:pt x="0" y="1123706"/>
                  </a:lnTo>
                  <a:close/>
                </a:path>
              </a:pathLst>
            </a:custGeom>
            <a:blipFill>
              <a:blip r:embed="rId2"/>
              <a:stretch>
                <a:fillRect l="-36814" t="0" r="-36814" b="0"/>
              </a:stretch>
            </a:blipFill>
          </p:spPr>
        </p:sp>
      </p:grpSp>
      <p:sp>
        <p:nvSpPr>
          <p:cNvPr name="Freeform 4" id="4"/>
          <p:cNvSpPr/>
          <p:nvPr/>
        </p:nvSpPr>
        <p:spPr>
          <a:xfrm flipH="true" flipV="false" rot="-5400000">
            <a:off x="11745522" y="431713"/>
            <a:ext cx="10456538" cy="9254036"/>
          </a:xfrm>
          <a:custGeom>
            <a:avLst/>
            <a:gdLst/>
            <a:ahLst/>
            <a:cxnLst/>
            <a:rect r="r" b="b" t="t" l="l"/>
            <a:pathLst>
              <a:path h="9254036" w="10456538">
                <a:moveTo>
                  <a:pt x="10456538" y="0"/>
                </a:moveTo>
                <a:lnTo>
                  <a:pt x="0" y="0"/>
                </a:lnTo>
                <a:lnTo>
                  <a:pt x="0" y="9254036"/>
                </a:lnTo>
                <a:lnTo>
                  <a:pt x="10456538" y="9254036"/>
                </a:lnTo>
                <a:lnTo>
                  <a:pt x="10456538" y="0"/>
                </a:lnTo>
                <a:close/>
              </a:path>
            </a:pathLst>
          </a:custGeom>
          <a:blipFill>
            <a:blip r:embed="rId3"/>
            <a:stretch>
              <a:fillRect l="0" t="0" r="0" b="0"/>
            </a:stretch>
          </a:blipFill>
        </p:spPr>
      </p:sp>
      <p:sp>
        <p:nvSpPr>
          <p:cNvPr name="TextBox 5" id="5"/>
          <p:cNvSpPr txBox="true"/>
          <p:nvPr/>
        </p:nvSpPr>
        <p:spPr>
          <a:xfrm rot="0">
            <a:off x="10505973" y="1162069"/>
            <a:ext cx="6467818" cy="2914650"/>
          </a:xfrm>
          <a:prstGeom prst="rect">
            <a:avLst/>
          </a:prstGeom>
        </p:spPr>
        <p:txBody>
          <a:bodyPr anchor="t" rtlCol="false" tIns="0" lIns="0" bIns="0" rIns="0">
            <a:spAutoFit/>
          </a:bodyPr>
          <a:lstStyle/>
          <a:p>
            <a:pPr algn="l">
              <a:lnSpc>
                <a:spcPts val="7680"/>
              </a:lnSpc>
            </a:pPr>
            <a:r>
              <a:rPr lang="en-US" sz="6400" b="true">
                <a:solidFill>
                  <a:srgbClr val="000000"/>
                </a:solidFill>
                <a:latin typeface="Open Sauce Bold"/>
                <a:ea typeface="Open Sauce Bold"/>
                <a:cs typeface="Open Sauce Bold"/>
                <a:sym typeface="Open Sauce Bold"/>
              </a:rPr>
              <a:t>EXAMPLES OF SEXUAL HARASSMENT</a:t>
            </a:r>
          </a:p>
        </p:txBody>
      </p:sp>
      <p:sp>
        <p:nvSpPr>
          <p:cNvPr name="Freeform 6" id="6"/>
          <p:cNvSpPr/>
          <p:nvPr/>
        </p:nvSpPr>
        <p:spPr>
          <a:xfrm flipH="true" flipV="false" rot="0">
            <a:off x="-1874569" y="4067185"/>
            <a:ext cx="6732873" cy="6304417"/>
          </a:xfrm>
          <a:custGeom>
            <a:avLst/>
            <a:gdLst/>
            <a:ahLst/>
            <a:cxnLst/>
            <a:rect r="r" b="b" t="t" l="l"/>
            <a:pathLst>
              <a:path h="6304417" w="6732873">
                <a:moveTo>
                  <a:pt x="6732873" y="0"/>
                </a:moveTo>
                <a:lnTo>
                  <a:pt x="0" y="0"/>
                </a:lnTo>
                <a:lnTo>
                  <a:pt x="0" y="6304417"/>
                </a:lnTo>
                <a:lnTo>
                  <a:pt x="6732873" y="6304417"/>
                </a:lnTo>
                <a:lnTo>
                  <a:pt x="6732873" y="0"/>
                </a:lnTo>
                <a:close/>
              </a:path>
            </a:pathLst>
          </a:custGeom>
          <a:blipFill>
            <a:blip r:embed="rId4">
              <a:alphaModFix amt="68000"/>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710416" y="1186696"/>
            <a:ext cx="7736314" cy="7913608"/>
            <a:chOff x="0" y="0"/>
            <a:chExt cx="2037548" cy="2084242"/>
          </a:xfrm>
        </p:grpSpPr>
        <p:sp>
          <p:nvSpPr>
            <p:cNvPr name="Freeform 8" id="8"/>
            <p:cNvSpPr/>
            <p:nvPr/>
          </p:nvSpPr>
          <p:spPr>
            <a:xfrm flipH="false" flipV="false" rot="0">
              <a:off x="0" y="0"/>
              <a:ext cx="2037548" cy="2084242"/>
            </a:xfrm>
            <a:custGeom>
              <a:avLst/>
              <a:gdLst/>
              <a:ahLst/>
              <a:cxnLst/>
              <a:rect r="r" b="b" t="t" l="l"/>
              <a:pathLst>
                <a:path h="2084242" w="2037548">
                  <a:moveTo>
                    <a:pt x="20014" y="0"/>
                  </a:moveTo>
                  <a:lnTo>
                    <a:pt x="2017533" y="0"/>
                  </a:lnTo>
                  <a:cubicBezTo>
                    <a:pt x="2028587" y="0"/>
                    <a:pt x="2037548" y="8961"/>
                    <a:pt x="2037548" y="20014"/>
                  </a:cubicBezTo>
                  <a:lnTo>
                    <a:pt x="2037548" y="2064228"/>
                  </a:lnTo>
                  <a:cubicBezTo>
                    <a:pt x="2037548" y="2075281"/>
                    <a:pt x="2028587" y="2084242"/>
                    <a:pt x="2017533" y="2084242"/>
                  </a:cubicBezTo>
                  <a:lnTo>
                    <a:pt x="20014" y="2084242"/>
                  </a:lnTo>
                  <a:cubicBezTo>
                    <a:pt x="8961" y="2084242"/>
                    <a:pt x="0" y="2075281"/>
                    <a:pt x="0" y="2064228"/>
                  </a:cubicBezTo>
                  <a:lnTo>
                    <a:pt x="0" y="20014"/>
                  </a:lnTo>
                  <a:cubicBezTo>
                    <a:pt x="0" y="8961"/>
                    <a:pt x="8961" y="0"/>
                    <a:pt x="20014" y="0"/>
                  </a:cubicBezTo>
                  <a:close/>
                </a:path>
              </a:pathLst>
            </a:custGeom>
            <a:solidFill>
              <a:srgbClr val="8ECC90"/>
            </a:solidFill>
          </p:spPr>
        </p:sp>
        <p:sp>
          <p:nvSpPr>
            <p:cNvPr name="TextBox 9" id="9"/>
            <p:cNvSpPr txBox="true"/>
            <p:nvPr/>
          </p:nvSpPr>
          <p:spPr>
            <a:xfrm>
              <a:off x="0" y="-38100"/>
              <a:ext cx="2037548" cy="2122342"/>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2154926" y="1464288"/>
            <a:ext cx="6847294" cy="1290792"/>
          </a:xfrm>
          <a:prstGeom prst="rect">
            <a:avLst/>
          </a:prstGeom>
        </p:spPr>
        <p:txBody>
          <a:bodyPr anchor="t" rtlCol="false" tIns="0" lIns="0" bIns="0" rIns="0">
            <a:spAutoFit/>
          </a:bodyPr>
          <a:lstStyle/>
          <a:p>
            <a:pPr algn="l">
              <a:lnSpc>
                <a:spcPts val="3396"/>
              </a:lnSpc>
            </a:pPr>
            <a:r>
              <a:rPr lang="en-US" sz="2612">
                <a:solidFill>
                  <a:srgbClr val="000000"/>
                </a:solidFill>
                <a:latin typeface="Poppins"/>
                <a:ea typeface="Poppins"/>
                <a:cs typeface="Poppins"/>
                <a:sym typeface="Poppins"/>
              </a:rPr>
              <a:t>Gazing, leering, vulgar gestures, cat calling, doing kissing sounds, lip smacking and biting.</a:t>
            </a:r>
          </a:p>
        </p:txBody>
      </p:sp>
      <p:sp>
        <p:nvSpPr>
          <p:cNvPr name="AutoShape 11" id="11"/>
          <p:cNvSpPr/>
          <p:nvPr/>
        </p:nvSpPr>
        <p:spPr>
          <a:xfrm>
            <a:off x="1710416" y="2990869"/>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2" id="12"/>
          <p:cNvSpPr/>
          <p:nvPr/>
        </p:nvSpPr>
        <p:spPr>
          <a:xfrm>
            <a:off x="1710416" y="5143500"/>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3" id="13"/>
          <p:cNvSpPr/>
          <p:nvPr/>
        </p:nvSpPr>
        <p:spPr>
          <a:xfrm>
            <a:off x="1710416" y="7296131"/>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TextBox 14" id="14"/>
          <p:cNvSpPr txBox="true"/>
          <p:nvPr/>
        </p:nvSpPr>
        <p:spPr>
          <a:xfrm rot="0">
            <a:off x="2154926" y="3571224"/>
            <a:ext cx="6847294" cy="1290792"/>
          </a:xfrm>
          <a:prstGeom prst="rect">
            <a:avLst/>
          </a:prstGeom>
        </p:spPr>
        <p:txBody>
          <a:bodyPr anchor="t" rtlCol="false" tIns="0" lIns="0" bIns="0" rIns="0">
            <a:spAutoFit/>
          </a:bodyPr>
          <a:lstStyle/>
          <a:p>
            <a:pPr algn="l">
              <a:lnSpc>
                <a:spcPts val="3396"/>
              </a:lnSpc>
            </a:pPr>
            <a:r>
              <a:rPr lang="en-US" sz="2612">
                <a:solidFill>
                  <a:srgbClr val="000000"/>
                </a:solidFill>
                <a:latin typeface="Poppins"/>
                <a:ea typeface="Poppins"/>
                <a:cs typeface="Poppins"/>
                <a:sym typeface="Poppins"/>
              </a:rPr>
              <a:t>Showing sexually vulgar things like image, video, or other objects</a:t>
            </a:r>
          </a:p>
          <a:p>
            <a:pPr algn="l">
              <a:lnSpc>
                <a:spcPts val="3396"/>
              </a:lnSpc>
            </a:pPr>
          </a:p>
        </p:txBody>
      </p:sp>
      <p:sp>
        <p:nvSpPr>
          <p:cNvPr name="TextBox 15" id="15"/>
          <p:cNvSpPr txBox="true"/>
          <p:nvPr/>
        </p:nvSpPr>
        <p:spPr>
          <a:xfrm rot="0">
            <a:off x="2154926" y="5557663"/>
            <a:ext cx="6847294" cy="1290792"/>
          </a:xfrm>
          <a:prstGeom prst="rect">
            <a:avLst/>
          </a:prstGeom>
        </p:spPr>
        <p:txBody>
          <a:bodyPr anchor="t" rtlCol="false" tIns="0" lIns="0" bIns="0" rIns="0">
            <a:spAutoFit/>
          </a:bodyPr>
          <a:lstStyle/>
          <a:p>
            <a:pPr algn="l">
              <a:lnSpc>
                <a:spcPts val="3396"/>
              </a:lnSpc>
            </a:pPr>
            <a:r>
              <a:rPr lang="en-US" sz="2612">
                <a:solidFill>
                  <a:srgbClr val="000000"/>
                </a:solidFill>
                <a:latin typeface="Poppins"/>
                <a:ea typeface="Poppins"/>
                <a:cs typeface="Poppins"/>
                <a:sym typeface="Poppins"/>
              </a:rPr>
              <a:t>Unhealthy comments and dirty jokes over women’s body and clothing.</a:t>
            </a:r>
          </a:p>
          <a:p>
            <a:pPr algn="l">
              <a:lnSpc>
                <a:spcPts val="3396"/>
              </a:lnSpc>
            </a:pPr>
          </a:p>
        </p:txBody>
      </p:sp>
      <p:sp>
        <p:nvSpPr>
          <p:cNvPr name="TextBox 16" id="16"/>
          <p:cNvSpPr txBox="true"/>
          <p:nvPr/>
        </p:nvSpPr>
        <p:spPr>
          <a:xfrm rot="0">
            <a:off x="2154926" y="7543781"/>
            <a:ext cx="6847294" cy="1719417"/>
          </a:xfrm>
          <a:prstGeom prst="rect">
            <a:avLst/>
          </a:prstGeom>
        </p:spPr>
        <p:txBody>
          <a:bodyPr anchor="t" rtlCol="false" tIns="0" lIns="0" bIns="0" rIns="0">
            <a:spAutoFit/>
          </a:bodyPr>
          <a:lstStyle/>
          <a:p>
            <a:pPr algn="l">
              <a:lnSpc>
                <a:spcPts val="3396"/>
              </a:lnSpc>
            </a:pPr>
            <a:r>
              <a:rPr lang="en-US" sz="2612">
                <a:solidFill>
                  <a:srgbClr val="000000"/>
                </a:solidFill>
                <a:latin typeface="Poppins"/>
                <a:ea typeface="Poppins"/>
                <a:cs typeface="Poppins"/>
                <a:sym typeface="Poppins"/>
              </a:rPr>
              <a:t>Abusing power by demanding sexual favours and threatening for ‘loss of job’ over same.</a:t>
            </a:r>
          </a:p>
          <a:p>
            <a:pPr algn="l">
              <a:lnSpc>
                <a:spcPts val="3396"/>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9446730" y="0"/>
            <a:ext cx="8841270" cy="10227626"/>
            <a:chOff x="0" y="0"/>
            <a:chExt cx="971388" cy="1123706"/>
          </a:xfrm>
        </p:grpSpPr>
        <p:sp>
          <p:nvSpPr>
            <p:cNvPr name="Freeform 3" id="3"/>
            <p:cNvSpPr/>
            <p:nvPr/>
          </p:nvSpPr>
          <p:spPr>
            <a:xfrm flipH="false" flipV="false" rot="0">
              <a:off x="0" y="0"/>
              <a:ext cx="971388" cy="1123706"/>
            </a:xfrm>
            <a:custGeom>
              <a:avLst/>
              <a:gdLst/>
              <a:ahLst/>
              <a:cxnLst/>
              <a:rect r="r" b="b" t="t" l="l"/>
              <a:pathLst>
                <a:path h="1123706" w="971388">
                  <a:moveTo>
                    <a:pt x="0" y="0"/>
                  </a:moveTo>
                  <a:lnTo>
                    <a:pt x="971388" y="0"/>
                  </a:lnTo>
                  <a:lnTo>
                    <a:pt x="971388" y="1123706"/>
                  </a:lnTo>
                  <a:lnTo>
                    <a:pt x="0" y="1123706"/>
                  </a:lnTo>
                  <a:close/>
                </a:path>
              </a:pathLst>
            </a:custGeom>
            <a:blipFill>
              <a:blip r:embed="rId2"/>
              <a:stretch>
                <a:fillRect l="-36814" t="0" r="-36814" b="0"/>
              </a:stretch>
            </a:blipFill>
          </p:spPr>
        </p:sp>
      </p:grpSp>
      <p:sp>
        <p:nvSpPr>
          <p:cNvPr name="Freeform 4" id="4"/>
          <p:cNvSpPr/>
          <p:nvPr/>
        </p:nvSpPr>
        <p:spPr>
          <a:xfrm flipH="true" flipV="false" rot="-5400000">
            <a:off x="11745522" y="431713"/>
            <a:ext cx="10456538" cy="9254036"/>
          </a:xfrm>
          <a:custGeom>
            <a:avLst/>
            <a:gdLst/>
            <a:ahLst/>
            <a:cxnLst/>
            <a:rect r="r" b="b" t="t" l="l"/>
            <a:pathLst>
              <a:path h="9254036" w="10456538">
                <a:moveTo>
                  <a:pt x="10456538" y="0"/>
                </a:moveTo>
                <a:lnTo>
                  <a:pt x="0" y="0"/>
                </a:lnTo>
                <a:lnTo>
                  <a:pt x="0" y="9254036"/>
                </a:lnTo>
                <a:lnTo>
                  <a:pt x="10456538" y="9254036"/>
                </a:lnTo>
                <a:lnTo>
                  <a:pt x="10456538" y="0"/>
                </a:lnTo>
                <a:close/>
              </a:path>
            </a:pathLst>
          </a:custGeom>
          <a:blipFill>
            <a:blip r:embed="rId3"/>
            <a:stretch>
              <a:fillRect l="0" t="0" r="0" b="0"/>
            </a:stretch>
          </a:blipFill>
        </p:spPr>
      </p:sp>
      <p:sp>
        <p:nvSpPr>
          <p:cNvPr name="TextBox 5" id="5"/>
          <p:cNvSpPr txBox="true"/>
          <p:nvPr/>
        </p:nvSpPr>
        <p:spPr>
          <a:xfrm rot="0">
            <a:off x="10505973" y="1162069"/>
            <a:ext cx="6467818" cy="3705225"/>
          </a:xfrm>
          <a:prstGeom prst="rect">
            <a:avLst/>
          </a:prstGeom>
        </p:spPr>
        <p:txBody>
          <a:bodyPr anchor="t" rtlCol="false" tIns="0" lIns="0" bIns="0" rIns="0">
            <a:spAutoFit/>
          </a:bodyPr>
          <a:lstStyle/>
          <a:p>
            <a:pPr algn="l">
              <a:lnSpc>
                <a:spcPts val="7680"/>
              </a:lnSpc>
            </a:pPr>
            <a:r>
              <a:rPr lang="en-US" sz="6400" b="true">
                <a:solidFill>
                  <a:srgbClr val="000000"/>
                </a:solidFill>
                <a:latin typeface="Open Sauce Bold"/>
                <a:ea typeface="Open Sauce Bold"/>
                <a:cs typeface="Open Sauce Bold"/>
                <a:sym typeface="Open Sauce Bold"/>
              </a:rPr>
              <a:t>EXAMPLES OF SEXUAL HARASSMENT</a:t>
            </a:r>
          </a:p>
          <a:p>
            <a:pPr algn="l">
              <a:lnSpc>
                <a:spcPts val="6240"/>
              </a:lnSpc>
            </a:pPr>
            <a:r>
              <a:rPr lang="en-US" sz="5200">
                <a:solidFill>
                  <a:srgbClr val="000000"/>
                </a:solidFill>
                <a:latin typeface="Open Sauce"/>
                <a:ea typeface="Open Sauce"/>
                <a:cs typeface="Open Sauce"/>
                <a:sym typeface="Open Sauce"/>
              </a:rPr>
              <a:t>(cont)</a:t>
            </a:r>
          </a:p>
        </p:txBody>
      </p:sp>
      <p:sp>
        <p:nvSpPr>
          <p:cNvPr name="Freeform 6" id="6"/>
          <p:cNvSpPr/>
          <p:nvPr/>
        </p:nvSpPr>
        <p:spPr>
          <a:xfrm flipH="true" flipV="false" rot="0">
            <a:off x="-1874569" y="4067185"/>
            <a:ext cx="6732873" cy="6304417"/>
          </a:xfrm>
          <a:custGeom>
            <a:avLst/>
            <a:gdLst/>
            <a:ahLst/>
            <a:cxnLst/>
            <a:rect r="r" b="b" t="t" l="l"/>
            <a:pathLst>
              <a:path h="6304417" w="6732873">
                <a:moveTo>
                  <a:pt x="6732873" y="0"/>
                </a:moveTo>
                <a:lnTo>
                  <a:pt x="0" y="0"/>
                </a:lnTo>
                <a:lnTo>
                  <a:pt x="0" y="6304417"/>
                </a:lnTo>
                <a:lnTo>
                  <a:pt x="6732873" y="6304417"/>
                </a:lnTo>
                <a:lnTo>
                  <a:pt x="6732873" y="0"/>
                </a:lnTo>
                <a:close/>
              </a:path>
            </a:pathLst>
          </a:custGeom>
          <a:blipFill>
            <a:blip r:embed="rId4">
              <a:alphaModFix amt="68000"/>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710416" y="1186696"/>
            <a:ext cx="7736314" cy="7913608"/>
            <a:chOff x="0" y="0"/>
            <a:chExt cx="2037548" cy="2084242"/>
          </a:xfrm>
        </p:grpSpPr>
        <p:sp>
          <p:nvSpPr>
            <p:cNvPr name="Freeform 8" id="8"/>
            <p:cNvSpPr/>
            <p:nvPr/>
          </p:nvSpPr>
          <p:spPr>
            <a:xfrm flipH="false" flipV="false" rot="0">
              <a:off x="0" y="0"/>
              <a:ext cx="2037548" cy="2084242"/>
            </a:xfrm>
            <a:custGeom>
              <a:avLst/>
              <a:gdLst/>
              <a:ahLst/>
              <a:cxnLst/>
              <a:rect r="r" b="b" t="t" l="l"/>
              <a:pathLst>
                <a:path h="2084242" w="2037548">
                  <a:moveTo>
                    <a:pt x="20014" y="0"/>
                  </a:moveTo>
                  <a:lnTo>
                    <a:pt x="2017533" y="0"/>
                  </a:lnTo>
                  <a:cubicBezTo>
                    <a:pt x="2028587" y="0"/>
                    <a:pt x="2037548" y="8961"/>
                    <a:pt x="2037548" y="20014"/>
                  </a:cubicBezTo>
                  <a:lnTo>
                    <a:pt x="2037548" y="2064228"/>
                  </a:lnTo>
                  <a:cubicBezTo>
                    <a:pt x="2037548" y="2075281"/>
                    <a:pt x="2028587" y="2084242"/>
                    <a:pt x="2017533" y="2084242"/>
                  </a:cubicBezTo>
                  <a:lnTo>
                    <a:pt x="20014" y="2084242"/>
                  </a:lnTo>
                  <a:cubicBezTo>
                    <a:pt x="8961" y="2084242"/>
                    <a:pt x="0" y="2075281"/>
                    <a:pt x="0" y="2064228"/>
                  </a:cubicBezTo>
                  <a:lnTo>
                    <a:pt x="0" y="20014"/>
                  </a:lnTo>
                  <a:cubicBezTo>
                    <a:pt x="0" y="8961"/>
                    <a:pt x="8961" y="0"/>
                    <a:pt x="20014" y="0"/>
                  </a:cubicBezTo>
                  <a:close/>
                </a:path>
              </a:pathLst>
            </a:custGeom>
            <a:solidFill>
              <a:srgbClr val="8ECC90"/>
            </a:solidFill>
          </p:spPr>
        </p:sp>
        <p:sp>
          <p:nvSpPr>
            <p:cNvPr name="TextBox 9" id="9"/>
            <p:cNvSpPr txBox="true"/>
            <p:nvPr/>
          </p:nvSpPr>
          <p:spPr>
            <a:xfrm>
              <a:off x="0" y="-38100"/>
              <a:ext cx="2037548" cy="2122342"/>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2154926" y="1554328"/>
            <a:ext cx="6847294" cy="1290792"/>
          </a:xfrm>
          <a:prstGeom prst="rect">
            <a:avLst/>
          </a:prstGeom>
        </p:spPr>
        <p:txBody>
          <a:bodyPr anchor="t" rtlCol="false" tIns="0" lIns="0" bIns="0" rIns="0">
            <a:spAutoFit/>
          </a:bodyPr>
          <a:lstStyle/>
          <a:p>
            <a:pPr algn="l">
              <a:lnSpc>
                <a:spcPts val="3396"/>
              </a:lnSpc>
            </a:pPr>
            <a:r>
              <a:rPr lang="en-US" sz="2612">
                <a:solidFill>
                  <a:srgbClr val="000000"/>
                </a:solidFill>
                <a:latin typeface="Poppins"/>
                <a:ea typeface="Poppins"/>
                <a:cs typeface="Poppins"/>
                <a:sym typeface="Poppins"/>
              </a:rPr>
              <a:t>Touching, caressing, leaning, kissing over someone’s body.</a:t>
            </a:r>
          </a:p>
          <a:p>
            <a:pPr algn="l">
              <a:lnSpc>
                <a:spcPts val="3396"/>
              </a:lnSpc>
            </a:pPr>
          </a:p>
        </p:txBody>
      </p:sp>
      <p:sp>
        <p:nvSpPr>
          <p:cNvPr name="AutoShape 11" id="11"/>
          <p:cNvSpPr/>
          <p:nvPr/>
        </p:nvSpPr>
        <p:spPr>
          <a:xfrm>
            <a:off x="1710416" y="2990869"/>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2" id="12"/>
          <p:cNvSpPr/>
          <p:nvPr/>
        </p:nvSpPr>
        <p:spPr>
          <a:xfrm>
            <a:off x="1710416" y="5143500"/>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AutoShape 13" id="13"/>
          <p:cNvSpPr/>
          <p:nvPr/>
        </p:nvSpPr>
        <p:spPr>
          <a:xfrm>
            <a:off x="1710416" y="7296131"/>
            <a:ext cx="7736314" cy="0"/>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sp>
        <p:nvSpPr>
          <p:cNvPr name="TextBox 14" id="14"/>
          <p:cNvSpPr txBox="true"/>
          <p:nvPr/>
        </p:nvSpPr>
        <p:spPr>
          <a:xfrm rot="0">
            <a:off x="2154926" y="3571224"/>
            <a:ext cx="6847294" cy="1290792"/>
          </a:xfrm>
          <a:prstGeom prst="rect">
            <a:avLst/>
          </a:prstGeom>
        </p:spPr>
        <p:txBody>
          <a:bodyPr anchor="t" rtlCol="false" tIns="0" lIns="0" bIns="0" rIns="0">
            <a:spAutoFit/>
          </a:bodyPr>
          <a:lstStyle/>
          <a:p>
            <a:pPr algn="l">
              <a:lnSpc>
                <a:spcPts val="3396"/>
              </a:lnSpc>
            </a:pPr>
            <a:r>
              <a:rPr lang="en-US" sz="2612">
                <a:solidFill>
                  <a:srgbClr val="000000"/>
                </a:solidFill>
                <a:latin typeface="Poppins"/>
                <a:ea typeface="Poppins"/>
                <a:cs typeface="Poppins"/>
                <a:sym typeface="Poppins"/>
              </a:rPr>
              <a:t>Blocking path, following/stalking and cornering.</a:t>
            </a:r>
          </a:p>
          <a:p>
            <a:pPr algn="l">
              <a:lnSpc>
                <a:spcPts val="3396"/>
              </a:lnSpc>
            </a:pPr>
          </a:p>
        </p:txBody>
      </p:sp>
      <p:sp>
        <p:nvSpPr>
          <p:cNvPr name="TextBox 15" id="15"/>
          <p:cNvSpPr txBox="true"/>
          <p:nvPr/>
        </p:nvSpPr>
        <p:spPr>
          <a:xfrm rot="0">
            <a:off x="2154926" y="5557663"/>
            <a:ext cx="6847294" cy="1290792"/>
          </a:xfrm>
          <a:prstGeom prst="rect">
            <a:avLst/>
          </a:prstGeom>
        </p:spPr>
        <p:txBody>
          <a:bodyPr anchor="t" rtlCol="false" tIns="0" lIns="0" bIns="0" rIns="0">
            <a:spAutoFit/>
          </a:bodyPr>
          <a:lstStyle/>
          <a:p>
            <a:pPr algn="l">
              <a:lnSpc>
                <a:spcPts val="3396"/>
              </a:lnSpc>
            </a:pPr>
            <a:r>
              <a:rPr lang="en-US" sz="2612">
                <a:solidFill>
                  <a:srgbClr val="000000"/>
                </a:solidFill>
                <a:latin typeface="Poppins"/>
                <a:ea typeface="Poppins"/>
                <a:cs typeface="Poppins"/>
                <a:sym typeface="Poppins"/>
              </a:rPr>
              <a:t>Interrogating about sexual desire and fantasies.</a:t>
            </a:r>
          </a:p>
          <a:p>
            <a:pPr algn="l">
              <a:lnSpc>
                <a:spcPts val="3396"/>
              </a:lnSpc>
            </a:pPr>
          </a:p>
        </p:txBody>
      </p:sp>
      <p:sp>
        <p:nvSpPr>
          <p:cNvPr name="TextBox 16" id="16"/>
          <p:cNvSpPr txBox="true"/>
          <p:nvPr/>
        </p:nvSpPr>
        <p:spPr>
          <a:xfrm rot="0">
            <a:off x="2154926" y="7543781"/>
            <a:ext cx="6847294" cy="862167"/>
          </a:xfrm>
          <a:prstGeom prst="rect">
            <a:avLst/>
          </a:prstGeom>
        </p:spPr>
        <p:txBody>
          <a:bodyPr anchor="t" rtlCol="false" tIns="0" lIns="0" bIns="0" rIns="0">
            <a:spAutoFit/>
          </a:bodyPr>
          <a:lstStyle/>
          <a:p>
            <a:pPr algn="l">
              <a:lnSpc>
                <a:spcPts val="3396"/>
              </a:lnSpc>
            </a:pPr>
            <a:r>
              <a:rPr lang="en-US" sz="2612">
                <a:solidFill>
                  <a:srgbClr val="000000"/>
                </a:solidFill>
                <a:latin typeface="Poppins"/>
                <a:ea typeface="Poppins"/>
                <a:cs typeface="Poppins"/>
                <a:sym typeface="Poppins"/>
              </a:rPr>
              <a:t>Spreading lies about sexual orientation.</a:t>
            </a:r>
          </a:p>
          <a:p>
            <a:pPr algn="l">
              <a:lnSpc>
                <a:spcPts val="3396"/>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false" rot="0">
            <a:off x="-2428912" y="4412861"/>
            <a:ext cx="6915224" cy="6475164"/>
          </a:xfrm>
          <a:custGeom>
            <a:avLst/>
            <a:gdLst/>
            <a:ahLst/>
            <a:cxnLst/>
            <a:rect r="r" b="b" t="t" l="l"/>
            <a:pathLst>
              <a:path h="6475164" w="6915224">
                <a:moveTo>
                  <a:pt x="6915224" y="0"/>
                </a:moveTo>
                <a:lnTo>
                  <a:pt x="0" y="0"/>
                </a:lnTo>
                <a:lnTo>
                  <a:pt x="0" y="6475164"/>
                </a:lnTo>
                <a:lnTo>
                  <a:pt x="6915224" y="6475164"/>
                </a:lnTo>
                <a:lnTo>
                  <a:pt x="6915224" y="0"/>
                </a:lnTo>
                <a:close/>
              </a:path>
            </a:pathLst>
          </a:custGeom>
          <a:blipFill>
            <a:blip r:embed="rId2">
              <a:alphaModFix amt="68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04669" y="1028700"/>
            <a:ext cx="15678661" cy="3832516"/>
            <a:chOff x="0" y="0"/>
            <a:chExt cx="4129359" cy="1009387"/>
          </a:xfrm>
        </p:grpSpPr>
        <p:sp>
          <p:nvSpPr>
            <p:cNvPr name="Freeform 4" id="4"/>
            <p:cNvSpPr/>
            <p:nvPr/>
          </p:nvSpPr>
          <p:spPr>
            <a:xfrm flipH="false" flipV="false" rot="0">
              <a:off x="0" y="0"/>
              <a:ext cx="4129359" cy="1009387"/>
            </a:xfrm>
            <a:custGeom>
              <a:avLst/>
              <a:gdLst/>
              <a:ahLst/>
              <a:cxnLst/>
              <a:rect r="r" b="b" t="t" l="l"/>
              <a:pathLst>
                <a:path h="1009387" w="4129359">
                  <a:moveTo>
                    <a:pt x="9876" y="0"/>
                  </a:moveTo>
                  <a:lnTo>
                    <a:pt x="4119483" y="0"/>
                  </a:lnTo>
                  <a:cubicBezTo>
                    <a:pt x="4124938" y="0"/>
                    <a:pt x="4129359" y="4422"/>
                    <a:pt x="4129359" y="9876"/>
                  </a:cubicBezTo>
                  <a:lnTo>
                    <a:pt x="4129359" y="999511"/>
                  </a:lnTo>
                  <a:cubicBezTo>
                    <a:pt x="4129359" y="1002130"/>
                    <a:pt x="4128319" y="1004642"/>
                    <a:pt x="4126467" y="1006494"/>
                  </a:cubicBezTo>
                  <a:cubicBezTo>
                    <a:pt x="4124615" y="1008346"/>
                    <a:pt x="4122103" y="1009387"/>
                    <a:pt x="4119483" y="1009387"/>
                  </a:cubicBezTo>
                  <a:lnTo>
                    <a:pt x="9876" y="1009387"/>
                  </a:lnTo>
                  <a:cubicBezTo>
                    <a:pt x="7257" y="1009387"/>
                    <a:pt x="4745" y="1008346"/>
                    <a:pt x="2893" y="1006494"/>
                  </a:cubicBezTo>
                  <a:cubicBezTo>
                    <a:pt x="1040" y="1004642"/>
                    <a:pt x="0" y="1002130"/>
                    <a:pt x="0" y="999511"/>
                  </a:cubicBezTo>
                  <a:lnTo>
                    <a:pt x="0" y="9876"/>
                  </a:lnTo>
                  <a:cubicBezTo>
                    <a:pt x="0" y="7257"/>
                    <a:pt x="1040" y="4745"/>
                    <a:pt x="2893" y="2893"/>
                  </a:cubicBezTo>
                  <a:cubicBezTo>
                    <a:pt x="4745" y="1040"/>
                    <a:pt x="7257" y="0"/>
                    <a:pt x="9876" y="0"/>
                  </a:cubicBezTo>
                  <a:close/>
                </a:path>
              </a:pathLst>
            </a:custGeom>
            <a:solidFill>
              <a:srgbClr val="8ECC90"/>
            </a:solidFill>
          </p:spPr>
        </p:sp>
        <p:sp>
          <p:nvSpPr>
            <p:cNvPr name="TextBox 5" id="5"/>
            <p:cNvSpPr txBox="true"/>
            <p:nvPr/>
          </p:nvSpPr>
          <p:spPr>
            <a:xfrm>
              <a:off x="0" y="-38100"/>
              <a:ext cx="4129359" cy="1047487"/>
            </a:xfrm>
            <a:prstGeom prst="rect">
              <a:avLst/>
            </a:prstGeom>
          </p:spPr>
          <p:txBody>
            <a:bodyPr anchor="ctr" rtlCol="false" tIns="50800" lIns="50800" bIns="50800" rIns="50800"/>
            <a:lstStyle/>
            <a:p>
              <a:pPr algn="ctr">
                <a:lnSpc>
                  <a:spcPts val="2659"/>
                </a:lnSpc>
              </a:pPr>
            </a:p>
          </p:txBody>
        </p:sp>
      </p:grpSp>
      <p:sp>
        <p:nvSpPr>
          <p:cNvPr name="AutoShape 6" id="6"/>
          <p:cNvSpPr/>
          <p:nvPr/>
        </p:nvSpPr>
        <p:spPr>
          <a:xfrm flipV="true">
            <a:off x="10300184" y="1852665"/>
            <a:ext cx="0" cy="2184586"/>
          </a:xfrm>
          <a:prstGeom prst="line">
            <a:avLst/>
          </a:prstGeom>
          <a:ln cap="flat" w="38100">
            <a:gradFill>
              <a:gsLst>
                <a:gs pos="0">
                  <a:srgbClr val="A6A6A6">
                    <a:alpha val="100000"/>
                  </a:srgbClr>
                </a:gs>
                <a:gs pos="100000">
                  <a:srgbClr val="FFFFFF">
                    <a:alpha val="100000"/>
                  </a:srgbClr>
                </a:gs>
              </a:gsLst>
              <a:lin ang="0"/>
            </a:gradFill>
            <a:prstDash val="solid"/>
            <a:headEnd type="none" len="sm" w="sm"/>
            <a:tailEnd type="none" len="sm" w="sm"/>
          </a:ln>
        </p:spPr>
      </p:sp>
      <p:grpSp>
        <p:nvGrpSpPr>
          <p:cNvPr name="Group 7" id="7"/>
          <p:cNvGrpSpPr/>
          <p:nvPr/>
        </p:nvGrpSpPr>
        <p:grpSpPr>
          <a:xfrm rot="0">
            <a:off x="1333244" y="5143500"/>
            <a:ext cx="15678661" cy="4114800"/>
            <a:chOff x="0" y="0"/>
            <a:chExt cx="2429035" cy="637490"/>
          </a:xfrm>
        </p:grpSpPr>
        <p:sp>
          <p:nvSpPr>
            <p:cNvPr name="Freeform 8" id="8"/>
            <p:cNvSpPr/>
            <p:nvPr/>
          </p:nvSpPr>
          <p:spPr>
            <a:xfrm flipH="false" flipV="false" rot="0">
              <a:off x="0" y="0"/>
              <a:ext cx="2429035" cy="637490"/>
            </a:xfrm>
            <a:custGeom>
              <a:avLst/>
              <a:gdLst/>
              <a:ahLst/>
              <a:cxnLst/>
              <a:rect r="r" b="b" t="t" l="l"/>
              <a:pathLst>
                <a:path h="637490" w="2429035">
                  <a:moveTo>
                    <a:pt x="0" y="0"/>
                  </a:moveTo>
                  <a:lnTo>
                    <a:pt x="2429035" y="0"/>
                  </a:lnTo>
                  <a:lnTo>
                    <a:pt x="2429035" y="637490"/>
                  </a:lnTo>
                  <a:lnTo>
                    <a:pt x="0" y="637490"/>
                  </a:lnTo>
                  <a:close/>
                </a:path>
              </a:pathLst>
            </a:custGeom>
            <a:blipFill>
              <a:blip r:embed="rId4"/>
              <a:stretch>
                <a:fillRect l="0" t="-77010" r="0" b="-77010"/>
              </a:stretch>
            </a:blipFill>
          </p:spPr>
        </p:sp>
      </p:grpSp>
      <p:sp>
        <p:nvSpPr>
          <p:cNvPr name="TextBox 9" id="9"/>
          <p:cNvSpPr txBox="true"/>
          <p:nvPr/>
        </p:nvSpPr>
        <p:spPr>
          <a:xfrm rot="0">
            <a:off x="1996439" y="1716233"/>
            <a:ext cx="8284695" cy="2447925"/>
          </a:xfrm>
          <a:prstGeom prst="rect">
            <a:avLst/>
          </a:prstGeom>
        </p:spPr>
        <p:txBody>
          <a:bodyPr anchor="t" rtlCol="false" tIns="0" lIns="0" bIns="0" rIns="0">
            <a:spAutoFit/>
          </a:bodyPr>
          <a:lstStyle/>
          <a:p>
            <a:pPr algn="l">
              <a:lnSpc>
                <a:spcPts val="9600"/>
              </a:lnSpc>
            </a:pPr>
            <a:r>
              <a:rPr lang="en-US" sz="8000" b="true">
                <a:solidFill>
                  <a:srgbClr val="4C4A4B"/>
                </a:solidFill>
                <a:latin typeface="Open Sauce Bold"/>
                <a:ea typeface="Open Sauce Bold"/>
                <a:cs typeface="Open Sauce Bold"/>
                <a:sym typeface="Open Sauce Bold"/>
              </a:rPr>
              <a:t>What defines “Unwelcome”</a:t>
            </a:r>
          </a:p>
        </p:txBody>
      </p:sp>
      <p:sp>
        <p:nvSpPr>
          <p:cNvPr name="TextBox 10" id="10"/>
          <p:cNvSpPr txBox="true"/>
          <p:nvPr/>
        </p:nvSpPr>
        <p:spPr>
          <a:xfrm rot="0">
            <a:off x="11070526" y="1856441"/>
            <a:ext cx="4812752" cy="2717292"/>
          </a:xfrm>
          <a:prstGeom prst="rect">
            <a:avLst/>
          </a:prstGeom>
        </p:spPr>
        <p:txBody>
          <a:bodyPr anchor="t" rtlCol="false" tIns="0" lIns="0" bIns="0" rIns="0">
            <a:spAutoFit/>
          </a:bodyPr>
          <a:lstStyle/>
          <a:p>
            <a:pPr algn="l" marL="518160" indent="-259080" lvl="1">
              <a:lnSpc>
                <a:spcPts val="2879"/>
              </a:lnSpc>
              <a:buAutoNum type="arabicPeriod" startAt="1"/>
            </a:pPr>
            <a:r>
              <a:rPr lang="en-US" sz="2400">
                <a:solidFill>
                  <a:srgbClr val="000000"/>
                </a:solidFill>
                <a:latin typeface="Poppins"/>
                <a:ea typeface="Poppins"/>
                <a:cs typeface="Poppins"/>
                <a:sym typeface="Poppins"/>
              </a:rPr>
              <a:t>Any action done without the consent, or is regarded ‘offensive’ by the recipient.</a:t>
            </a:r>
          </a:p>
          <a:p>
            <a:pPr algn="l" marL="518160" indent="-259080" lvl="1">
              <a:lnSpc>
                <a:spcPts val="3288"/>
              </a:lnSpc>
              <a:buAutoNum type="arabicPeriod" startAt="1"/>
            </a:pPr>
            <a:r>
              <a:rPr lang="en-US" sz="2400">
                <a:solidFill>
                  <a:srgbClr val="000000"/>
                </a:solidFill>
                <a:latin typeface="Poppins"/>
                <a:ea typeface="Poppins"/>
                <a:cs typeface="Poppins"/>
                <a:sym typeface="Poppins"/>
              </a:rPr>
              <a:t>I</a:t>
            </a:r>
            <a:r>
              <a:rPr lang="en-US" sz="2400">
                <a:solidFill>
                  <a:srgbClr val="000000"/>
                </a:solidFill>
                <a:latin typeface="Poppins"/>
                <a:ea typeface="Poppins"/>
                <a:cs typeface="Poppins"/>
                <a:sym typeface="Poppins"/>
              </a:rPr>
              <a:t>f the recipient is not complaining, it doesn’t necessarily mean that the action is welcome.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DAGjX1AGKyM</dc:identifier>
  <dcterms:modified xsi:type="dcterms:W3CDTF">2011-08-01T06:04:30Z</dcterms:modified>
  <cp:revision>1</cp:revision>
  <dc:title>Blue White Professional Modern Safety Training Presentation</dc:title>
</cp:coreProperties>
</file>

<file path=docProps/thumbnail.jpeg>
</file>